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7" r:id="rId2"/>
    <p:sldId id="259" r:id="rId3"/>
    <p:sldId id="285" r:id="rId4"/>
    <p:sldId id="258" r:id="rId5"/>
    <p:sldId id="279" r:id="rId6"/>
    <p:sldId id="260" r:id="rId7"/>
    <p:sldId id="261" r:id="rId8"/>
    <p:sldId id="263" r:id="rId9"/>
    <p:sldId id="265" r:id="rId10"/>
    <p:sldId id="282" r:id="rId11"/>
    <p:sldId id="288" r:id="rId12"/>
    <p:sldId id="289" r:id="rId13"/>
    <p:sldId id="290" r:id="rId14"/>
    <p:sldId id="287"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78508" autoAdjust="0"/>
  </p:normalViewPr>
  <p:slideViewPr>
    <p:cSldViewPr>
      <p:cViewPr>
        <p:scale>
          <a:sx n="70" d="100"/>
          <a:sy n="70" d="100"/>
        </p:scale>
        <p:origin x="-140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F83D2-C645-4D14-8FC0-8AA51B163764}" type="datetimeFigureOut">
              <a:rPr lang="en-US" smtClean="0"/>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A4702-9A34-4443-8935-88FBF5492543}" type="slidenum">
              <a:rPr lang="en-US" smtClean="0"/>
              <a:t>‹#›</a:t>
            </a:fld>
            <a:endParaRPr lang="en-US"/>
          </a:p>
        </p:txBody>
      </p:sp>
    </p:spTree>
    <p:extLst>
      <p:ext uri="{BB962C8B-B14F-4D97-AF65-F5344CB8AC3E}">
        <p14:creationId xmlns:p14="http://schemas.microsoft.com/office/powerpoint/2010/main" val="338478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t>If BHHO teams receive QI support through the BHH Learning Collaborative, they will be successful in fulling the 10 BHH Core Expectations, resulting in improvements in integrated care, improved physical and behavioral health outcomes, increased communication between health care providers, greater use of preventive services, community supports, and self-management tools for adults with Serious Mental Illness and children with Serious Emotional Disturbance.</a:t>
            </a:r>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r>
              <a:rPr lang="en-US" sz="1000" dirty="0" smtClean="0"/>
              <a:t>Primary care practices participating in the MaineCare Health Homes (HH) initiative and the HH Learning Collaborative will successfully implement the PCMH/HH 10 Core Expectations and HH required screenings, resulting in improvements in clinical quality, integrated care, and patient experience, and decreasing avoidable health care spending for individuals with chronic conditions. </a:t>
            </a:r>
            <a:endParaRPr lang="en-US" sz="1000" dirty="0"/>
          </a:p>
        </p:txBody>
      </p:sp>
      <p:sp>
        <p:nvSpPr>
          <p:cNvPr id="4" name="Slide Number Placeholder 3"/>
          <p:cNvSpPr>
            <a:spLocks noGrp="1"/>
          </p:cNvSpPr>
          <p:nvPr>
            <p:ph type="sldNum" sz="quarter" idx="10"/>
          </p:nvPr>
        </p:nvSpPr>
        <p:spPr/>
        <p:txBody>
          <a:bodyPr/>
          <a:lstStyle/>
          <a:p>
            <a:fld id="{07BA4702-9A34-4443-8935-88FBF5492543}" type="slidenum">
              <a:rPr lang="en-US" smtClean="0"/>
              <a:t>2</a:t>
            </a:fld>
            <a:endParaRPr lang="en-US"/>
          </a:p>
        </p:txBody>
      </p:sp>
    </p:spTree>
    <p:extLst>
      <p:ext uri="{BB962C8B-B14F-4D97-AF65-F5344CB8AC3E}">
        <p14:creationId xmlns:p14="http://schemas.microsoft.com/office/powerpoint/2010/main" val="90238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Graphic from recent evidence review: The Health Foundation Improvement collaboratives in health care Evidence Scan July 2014</a:t>
            </a:r>
          </a:p>
          <a:p>
            <a:endParaRPr lang="en-US" altLang="en-US" smtClean="0"/>
          </a:p>
          <a:p>
            <a:r>
              <a:rPr lang="en-US" altLang="en-US" smtClean="0"/>
              <a:t>More empirical evidence about impact on direct changes to professional behavior and care processes than on impacts in the quality of care for service users or health service outcomes</a:t>
            </a:r>
          </a:p>
          <a:p>
            <a:endParaRPr lang="en-US" altLang="en-US" smtClean="0"/>
          </a:p>
          <a:p>
            <a:r>
              <a:rPr lang="en-US" altLang="en-US" smtClean="0"/>
              <a:t>Research limitations, simultaneous interventions, broader environmental factors, lack of comparative studies</a:t>
            </a:r>
          </a:p>
        </p:txBody>
      </p:sp>
      <p:sp>
        <p:nvSpPr>
          <p:cNvPr id="4" name="Slide Number Placeholder 3"/>
          <p:cNvSpPr>
            <a:spLocks noGrp="1"/>
          </p:cNvSpPr>
          <p:nvPr>
            <p:ph type="sldNum" sz="quarter" idx="5"/>
          </p:nvPr>
        </p:nvSpPr>
        <p:spPr/>
        <p:txBody>
          <a:bodyPr/>
          <a:lstStyle/>
          <a:p>
            <a:pPr>
              <a:defRPr/>
            </a:pPr>
            <a:fld id="{618494E6-EEB7-4A92-BD72-B83E251D25DE}"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F759CE0-6A8C-4F4C-99CC-799007543A2E}"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A4702-9A34-4443-8935-88FBF5492543}" type="slidenum">
              <a:rPr lang="en-US" smtClean="0"/>
              <a:t>7</a:t>
            </a:fld>
            <a:endParaRPr lang="en-US"/>
          </a:p>
        </p:txBody>
      </p:sp>
    </p:spTree>
    <p:extLst>
      <p:ext uri="{BB962C8B-B14F-4D97-AF65-F5344CB8AC3E}">
        <p14:creationId xmlns:p14="http://schemas.microsoft.com/office/powerpoint/2010/main" val="419071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Quality Counts develops Learning Collaborative content through the evaluation and feedback from participants of the Learning Collaborative activities.  Additionally, information gathered from Quality Improvement Support and Self-Reports provided to/from participants  supports the planning of Learning Collaborative content and also utilizes information delivered in Learning Collaborative activities to support  targeted approaches.</a:t>
            </a:r>
          </a:p>
          <a:p>
            <a:endParaRPr lang="en-US" dirty="0"/>
          </a:p>
        </p:txBody>
      </p:sp>
      <p:sp>
        <p:nvSpPr>
          <p:cNvPr id="4" name="Slide Number Placeholder 3"/>
          <p:cNvSpPr>
            <a:spLocks noGrp="1"/>
          </p:cNvSpPr>
          <p:nvPr>
            <p:ph type="sldNum" sz="quarter" idx="10"/>
          </p:nvPr>
        </p:nvSpPr>
        <p:spPr/>
        <p:txBody>
          <a:bodyPr/>
          <a:lstStyle/>
          <a:p>
            <a:fld id="{47B3DA8F-6857-4D69-9E2C-40B6FF3B1ECF}" type="slidenum">
              <a:rPr lang="en-US" smtClean="0"/>
              <a:t>10</a:t>
            </a:fld>
            <a:endParaRPr lang="en-US"/>
          </a:p>
        </p:txBody>
      </p:sp>
    </p:spTree>
    <p:extLst>
      <p:ext uri="{BB962C8B-B14F-4D97-AF65-F5344CB8AC3E}">
        <p14:creationId xmlns:p14="http://schemas.microsoft.com/office/powerpoint/2010/main" val="100138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48824E-4E18-48BD-9231-D3327847B0FE}"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360787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8824E-4E18-48BD-9231-D3327847B0FE}"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197491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8824E-4E18-48BD-9231-D3327847B0FE}"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215265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8824E-4E18-48BD-9231-D3327847B0FE}"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336199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8824E-4E18-48BD-9231-D3327847B0FE}"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340878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48824E-4E18-48BD-9231-D3327847B0FE}"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364333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48824E-4E18-48BD-9231-D3327847B0FE}"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123400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48824E-4E18-48BD-9231-D3327847B0FE}"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345471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8824E-4E18-48BD-9231-D3327847B0FE}"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386942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8824E-4E18-48BD-9231-D3327847B0FE}"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192746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8824E-4E18-48BD-9231-D3327847B0FE}"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8DAA4-970F-4686-9D07-75E5F5522029}" type="slidenum">
              <a:rPr lang="en-US" smtClean="0"/>
              <a:t>‹#›</a:t>
            </a:fld>
            <a:endParaRPr lang="en-US"/>
          </a:p>
        </p:txBody>
      </p:sp>
    </p:spTree>
    <p:extLst>
      <p:ext uri="{BB962C8B-B14F-4D97-AF65-F5344CB8AC3E}">
        <p14:creationId xmlns:p14="http://schemas.microsoft.com/office/powerpoint/2010/main" val="38619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8824E-4E18-48BD-9231-D3327847B0FE}" type="datetimeFigureOut">
              <a:rPr lang="en-US" smtClean="0"/>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8DAA4-970F-4686-9D07-75E5F5522029}" type="slidenum">
              <a:rPr lang="en-US" smtClean="0"/>
              <a:t>‹#›</a:t>
            </a:fld>
            <a:endParaRPr lang="en-US"/>
          </a:p>
        </p:txBody>
      </p:sp>
    </p:spTree>
    <p:extLst>
      <p:ext uri="{BB962C8B-B14F-4D97-AF65-F5344CB8AC3E}">
        <p14:creationId xmlns:p14="http://schemas.microsoft.com/office/powerpoint/2010/main" val="1538507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837" y="3733800"/>
            <a:ext cx="7848600" cy="3185487"/>
          </a:xfrm>
          <a:prstGeom prst="rect">
            <a:avLst/>
          </a:prstGeom>
          <a:noFill/>
        </p:spPr>
        <p:txBody>
          <a:bodyPr wrap="square" rtlCol="0">
            <a:spAutoFit/>
          </a:bodyPr>
          <a:lstStyle/>
          <a:p>
            <a:pPr algn="ctr" fontAlgn="base">
              <a:spcBef>
                <a:spcPct val="0"/>
              </a:spcBef>
              <a:spcAft>
                <a:spcPct val="0"/>
              </a:spcAft>
            </a:pPr>
            <a:r>
              <a:rPr lang="en-US" altLang="en-US" sz="2800" b="1" dirty="0" smtClean="0">
                <a:solidFill>
                  <a:prstClr val="black"/>
                </a:solidFill>
              </a:rPr>
              <a:t>SIM Steering Committee</a:t>
            </a:r>
          </a:p>
          <a:p>
            <a:pPr algn="ctr" fontAlgn="base">
              <a:spcBef>
                <a:spcPct val="0"/>
              </a:spcBef>
              <a:spcAft>
                <a:spcPct val="0"/>
              </a:spcAft>
            </a:pPr>
            <a:r>
              <a:rPr lang="en-US" altLang="en-US" sz="2800" b="1" dirty="0" smtClean="0">
                <a:solidFill>
                  <a:prstClr val="black"/>
                </a:solidFill>
              </a:rPr>
              <a:t>January 27, 2016</a:t>
            </a:r>
            <a:endParaRPr lang="en-US" altLang="en-US" sz="2800" b="1" dirty="0">
              <a:solidFill>
                <a:prstClr val="black"/>
              </a:solidFill>
            </a:endParaRPr>
          </a:p>
          <a:p>
            <a:pPr algn="ctr" fontAlgn="base">
              <a:spcBef>
                <a:spcPct val="0"/>
              </a:spcBef>
              <a:spcAft>
                <a:spcPct val="0"/>
              </a:spcAft>
            </a:pPr>
            <a:endParaRPr lang="en-US" altLang="en-US" sz="900" b="1" dirty="0">
              <a:solidFill>
                <a:prstClr val="black"/>
              </a:solidFill>
            </a:endParaRPr>
          </a:p>
          <a:p>
            <a:pPr algn="ctr" fontAlgn="base">
              <a:spcBef>
                <a:spcPct val="0"/>
              </a:spcBef>
              <a:spcAft>
                <a:spcPct val="0"/>
              </a:spcAft>
            </a:pPr>
            <a:r>
              <a:rPr lang="en-US" altLang="en-US" sz="2400" dirty="0" smtClean="0">
                <a:solidFill>
                  <a:prstClr val="black"/>
                </a:solidFill>
              </a:rPr>
              <a:t>Lisa Letourneau, MD, MPH, Executive Director</a:t>
            </a:r>
          </a:p>
          <a:p>
            <a:pPr algn="ctr" fontAlgn="base">
              <a:spcBef>
                <a:spcPct val="0"/>
              </a:spcBef>
              <a:spcAft>
                <a:spcPct val="0"/>
              </a:spcAft>
            </a:pPr>
            <a:r>
              <a:rPr lang="en-US" altLang="en-US" sz="2400" dirty="0">
                <a:solidFill>
                  <a:prstClr val="black"/>
                </a:solidFill>
              </a:rPr>
              <a:t>Liz Miller, MPH, Project </a:t>
            </a:r>
            <a:r>
              <a:rPr lang="en-US" altLang="en-US" sz="2400" dirty="0" smtClean="0">
                <a:solidFill>
                  <a:prstClr val="black"/>
                </a:solidFill>
              </a:rPr>
              <a:t>Manager</a:t>
            </a:r>
          </a:p>
          <a:p>
            <a:pPr algn="ctr" fontAlgn="base">
              <a:spcBef>
                <a:spcPct val="0"/>
              </a:spcBef>
              <a:spcAft>
                <a:spcPct val="0"/>
              </a:spcAft>
            </a:pPr>
            <a:r>
              <a:rPr lang="en-US" altLang="en-US" sz="2400" dirty="0" smtClean="0">
                <a:solidFill>
                  <a:prstClr val="black"/>
                </a:solidFill>
              </a:rPr>
              <a:t>Ashley Soule, MPH, LMSW-CC, Project Manager</a:t>
            </a:r>
          </a:p>
          <a:p>
            <a:pPr algn="ctr" fontAlgn="base">
              <a:spcBef>
                <a:spcPct val="0"/>
              </a:spcBef>
              <a:spcAft>
                <a:spcPct val="0"/>
              </a:spcAft>
            </a:pPr>
            <a:r>
              <a:rPr lang="en-US" altLang="en-US" sz="2400" dirty="0" smtClean="0">
                <a:solidFill>
                  <a:prstClr val="black"/>
                </a:solidFill>
              </a:rPr>
              <a:t>Lisa Tuttle, MPH, Program Director</a:t>
            </a:r>
          </a:p>
          <a:p>
            <a:pPr algn="ctr" fontAlgn="base">
              <a:spcBef>
                <a:spcPct val="0"/>
              </a:spcBef>
              <a:spcAft>
                <a:spcPct val="0"/>
              </a:spcAft>
            </a:pPr>
            <a:endParaRPr lang="en-US" altLang="en-US" sz="2000" dirty="0">
              <a:solidFill>
                <a:prstClr val="black"/>
              </a:solidFill>
            </a:endParaRPr>
          </a:p>
          <a:p>
            <a:pPr algn="ctr" fontAlgn="base">
              <a:spcBef>
                <a:spcPct val="0"/>
              </a:spcBef>
              <a:spcAft>
                <a:spcPct val="0"/>
              </a:spcAft>
            </a:pPr>
            <a:endParaRPr lang="en-US" altLang="en-US" sz="2000" dirty="0">
              <a:solidFill>
                <a:prstClr val="black"/>
              </a:solidFill>
            </a:endParaRPr>
          </a:p>
        </p:txBody>
      </p:sp>
      <p:pic>
        <p:nvPicPr>
          <p:cNvPr id="1026" name="Picture 2" descr="S:\QC Common Files\Advancement\Communications\Logos\Other Logos\PCMH wo pil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69" y="533400"/>
            <a:ext cx="3318854" cy="1604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9079" y="2134106"/>
            <a:ext cx="7505700" cy="1523494"/>
          </a:xfrm>
          <a:prstGeom prst="rect">
            <a:avLst/>
          </a:prstGeom>
          <a:noFill/>
        </p:spPr>
        <p:txBody>
          <a:bodyPr wrap="square" rtlCol="0">
            <a:spAutoFit/>
          </a:bodyPr>
          <a:lstStyle/>
          <a:p>
            <a:pPr algn="ctr">
              <a:spcBef>
                <a:spcPts val="600"/>
              </a:spcBef>
            </a:pPr>
            <a:r>
              <a:rPr lang="en-US" sz="4400" b="1" dirty="0" smtClean="0">
                <a:solidFill>
                  <a:prstClr val="black"/>
                </a:solidFill>
              </a:rPr>
              <a:t>Maine PCMH/HH and BHH</a:t>
            </a:r>
          </a:p>
          <a:p>
            <a:pPr algn="ctr">
              <a:spcBef>
                <a:spcPts val="600"/>
              </a:spcBef>
            </a:pPr>
            <a:r>
              <a:rPr lang="en-US" sz="4400" b="1" dirty="0" smtClean="0">
                <a:solidFill>
                  <a:prstClr val="black"/>
                </a:solidFill>
              </a:rPr>
              <a:t>Learning </a:t>
            </a:r>
            <a:r>
              <a:rPr lang="en-US" sz="4400" b="1" dirty="0" err="1" smtClean="0">
                <a:solidFill>
                  <a:prstClr val="black"/>
                </a:solidFill>
              </a:rPr>
              <a:t>Collaboratives</a:t>
            </a:r>
            <a:r>
              <a:rPr lang="en-US" sz="4400" b="1" dirty="0" smtClean="0">
                <a:solidFill>
                  <a:prstClr val="black"/>
                </a:solidFill>
              </a:rPr>
              <a:t> </a:t>
            </a:r>
            <a:endParaRPr lang="en-US" sz="4400" dirty="0">
              <a:solidFill>
                <a:prstClr val="black"/>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0300" y="6248401"/>
            <a:ext cx="2667000" cy="386075"/>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26454"/>
            <a:ext cx="25050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346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Up Arrow 118"/>
          <p:cNvSpPr/>
          <p:nvPr/>
        </p:nvSpPr>
        <p:spPr>
          <a:xfrm rot="5400000">
            <a:off x="6461760" y="2423160"/>
            <a:ext cx="287020" cy="1572259"/>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Up Arrow 121"/>
          <p:cNvSpPr/>
          <p:nvPr/>
        </p:nvSpPr>
        <p:spPr>
          <a:xfrm rot="16200000" flipH="1">
            <a:off x="6678105" y="3226862"/>
            <a:ext cx="290426" cy="1609104"/>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U-Turn Arrow 146"/>
          <p:cNvSpPr/>
          <p:nvPr/>
        </p:nvSpPr>
        <p:spPr>
          <a:xfrm rot="16200000" flipH="1">
            <a:off x="6851787" y="3381877"/>
            <a:ext cx="925848" cy="456221"/>
          </a:xfrm>
          <a:prstGeom prst="uturnArrow">
            <a:avLst>
              <a:gd name="adj1" fmla="val 8326"/>
              <a:gd name="adj2" fmla="val 9711"/>
              <a:gd name="adj3" fmla="val 12406"/>
              <a:gd name="adj4" fmla="val 20259"/>
              <a:gd name="adj5" fmla="val 4620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U-Turn Arrow 147"/>
          <p:cNvSpPr/>
          <p:nvPr/>
        </p:nvSpPr>
        <p:spPr>
          <a:xfrm rot="16200000" flipH="1" flipV="1">
            <a:off x="8092876" y="2541275"/>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U-Turn Arrow 148"/>
          <p:cNvSpPr/>
          <p:nvPr/>
        </p:nvSpPr>
        <p:spPr>
          <a:xfrm rot="16200000" flipH="1" flipV="1">
            <a:off x="8084931" y="3270944"/>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U-Turn Arrow 149"/>
          <p:cNvSpPr/>
          <p:nvPr/>
        </p:nvSpPr>
        <p:spPr>
          <a:xfrm rot="16200000" flipH="1" flipV="1">
            <a:off x="8076986" y="3956744"/>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U-Turn Arrow 151"/>
          <p:cNvSpPr/>
          <p:nvPr/>
        </p:nvSpPr>
        <p:spPr>
          <a:xfrm rot="16200000" flipH="1" flipV="1">
            <a:off x="8092876" y="4718744"/>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U-Turn Arrow 152"/>
          <p:cNvSpPr/>
          <p:nvPr/>
        </p:nvSpPr>
        <p:spPr>
          <a:xfrm flipH="1" flipV="1">
            <a:off x="6324600" y="5953620"/>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U-Turn Arrow 153"/>
          <p:cNvSpPr/>
          <p:nvPr/>
        </p:nvSpPr>
        <p:spPr>
          <a:xfrm flipH="1" flipV="1">
            <a:off x="4909131" y="5972394"/>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U-Turn Arrow 154"/>
          <p:cNvSpPr/>
          <p:nvPr/>
        </p:nvSpPr>
        <p:spPr>
          <a:xfrm flipH="1" flipV="1">
            <a:off x="3537531" y="5953619"/>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U-Turn Arrow 155"/>
          <p:cNvSpPr/>
          <p:nvPr/>
        </p:nvSpPr>
        <p:spPr>
          <a:xfrm flipH="1" flipV="1">
            <a:off x="2136739" y="5972394"/>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U-Turn Arrow 156"/>
          <p:cNvSpPr/>
          <p:nvPr/>
        </p:nvSpPr>
        <p:spPr>
          <a:xfrm rot="16200000">
            <a:off x="626255" y="4337744"/>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U-Turn Arrow 157"/>
          <p:cNvSpPr/>
          <p:nvPr/>
        </p:nvSpPr>
        <p:spPr>
          <a:xfrm rot="16200000">
            <a:off x="633444" y="3667076"/>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U-Turn Arrow 158"/>
          <p:cNvSpPr/>
          <p:nvPr/>
        </p:nvSpPr>
        <p:spPr>
          <a:xfrm rot="16200000">
            <a:off x="640633" y="2922275"/>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U-Turn Arrow 159"/>
          <p:cNvSpPr/>
          <p:nvPr/>
        </p:nvSpPr>
        <p:spPr>
          <a:xfrm rot="16200000">
            <a:off x="625276" y="2204144"/>
            <a:ext cx="424869" cy="456221"/>
          </a:xfrm>
          <a:prstGeom prst="uturnArrow">
            <a:avLst>
              <a:gd name="adj1" fmla="val 8326"/>
              <a:gd name="adj2" fmla="val 9711"/>
              <a:gd name="adj3" fmla="val 12406"/>
              <a:gd name="adj4" fmla="val 33801"/>
              <a:gd name="adj5" fmla="val 462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Up Arrow 141"/>
          <p:cNvSpPr/>
          <p:nvPr/>
        </p:nvSpPr>
        <p:spPr>
          <a:xfrm rot="16200000" flipH="1">
            <a:off x="2369358" y="2563003"/>
            <a:ext cx="287020" cy="1572259"/>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flipV="1">
            <a:off x="4752937" y="1763232"/>
            <a:ext cx="287020" cy="1371862"/>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Up Arrow 115"/>
          <p:cNvSpPr/>
          <p:nvPr/>
        </p:nvSpPr>
        <p:spPr>
          <a:xfrm>
            <a:off x="3867804" y="2068902"/>
            <a:ext cx="287020" cy="1371862"/>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Up Arrow 116"/>
          <p:cNvSpPr/>
          <p:nvPr/>
        </p:nvSpPr>
        <p:spPr>
          <a:xfrm>
            <a:off x="5580380" y="4244814"/>
            <a:ext cx="287020" cy="1371862"/>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Up Arrow 117"/>
          <p:cNvSpPr/>
          <p:nvPr/>
        </p:nvSpPr>
        <p:spPr>
          <a:xfrm flipV="1">
            <a:off x="3505200" y="3896220"/>
            <a:ext cx="287020" cy="1371862"/>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Up Arrow 122"/>
          <p:cNvSpPr/>
          <p:nvPr/>
        </p:nvSpPr>
        <p:spPr>
          <a:xfrm rot="5400000">
            <a:off x="2174490" y="3222335"/>
            <a:ext cx="287020" cy="1572259"/>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p:cNvSpPr/>
          <p:nvPr/>
        </p:nvSpPr>
        <p:spPr>
          <a:xfrm>
            <a:off x="846070" y="1153020"/>
            <a:ext cx="7437540" cy="5059465"/>
          </a:xfrm>
          <a:prstGeom prst="frame">
            <a:avLst>
              <a:gd name="adj1" fmla="val 179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782769" y="5145900"/>
            <a:ext cx="1188720" cy="1188720"/>
            <a:chOff x="851099" y="4526280"/>
            <a:chExt cx="1188720" cy="1188720"/>
          </a:xfrm>
        </p:grpSpPr>
        <p:sp>
          <p:nvSpPr>
            <p:cNvPr id="91" name="Diamond 90"/>
            <p:cNvSpPr/>
            <p:nvPr/>
          </p:nvSpPr>
          <p:spPr>
            <a:xfrm>
              <a:off x="851099" y="4526280"/>
              <a:ext cx="1188720" cy="11887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600" b="1" dirty="0">
                <a:solidFill>
                  <a:schemeClr val="bg1"/>
                </a:solidFill>
              </a:endParaRPr>
            </a:p>
          </p:txBody>
        </p:sp>
        <p:sp>
          <p:nvSpPr>
            <p:cNvPr id="92" name="TextBox 91"/>
            <p:cNvSpPr txBox="1"/>
            <p:nvPr/>
          </p:nvSpPr>
          <p:spPr>
            <a:xfrm>
              <a:off x="963597" y="4825425"/>
              <a:ext cx="963725" cy="584775"/>
            </a:xfrm>
            <a:prstGeom prst="rect">
              <a:avLst/>
            </a:prstGeom>
            <a:noFill/>
          </p:spPr>
          <p:txBody>
            <a:bodyPr wrap="none" rtlCol="0">
              <a:spAutoFit/>
            </a:bodyPr>
            <a:lstStyle/>
            <a:p>
              <a:pPr algn="ctr"/>
              <a:r>
                <a:rPr lang="en-US" sz="1600" b="1" dirty="0" smtClean="0"/>
                <a:t>Learning </a:t>
              </a:r>
            </a:p>
            <a:p>
              <a:pPr algn="ctr"/>
              <a:r>
                <a:rPr lang="en-US" sz="1600" b="1" dirty="0" smtClean="0"/>
                <a:t>Session</a:t>
              </a:r>
            </a:p>
          </p:txBody>
        </p:sp>
      </p:grpSp>
      <p:grpSp>
        <p:nvGrpSpPr>
          <p:cNvPr id="11" name="Group 10"/>
          <p:cNvGrpSpPr/>
          <p:nvPr/>
        </p:nvGrpSpPr>
        <p:grpSpPr>
          <a:xfrm>
            <a:off x="2065270" y="5629727"/>
            <a:ext cx="992678" cy="552493"/>
            <a:chOff x="2133600" y="4992038"/>
            <a:chExt cx="992678" cy="552493"/>
          </a:xfrm>
        </p:grpSpPr>
        <p:sp>
          <p:nvSpPr>
            <p:cNvPr id="46" name="Oval 45"/>
            <p:cNvSpPr/>
            <p:nvPr/>
          </p:nvSpPr>
          <p:spPr>
            <a:xfrm>
              <a:off x="2325139" y="4992038"/>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p>
          </p:txBody>
        </p:sp>
        <p:sp>
          <p:nvSpPr>
            <p:cNvPr id="47" name="TextBox 46"/>
            <p:cNvSpPr txBox="1"/>
            <p:nvPr/>
          </p:nvSpPr>
          <p:spPr>
            <a:xfrm>
              <a:off x="2133600" y="5145181"/>
              <a:ext cx="992678" cy="276985"/>
            </a:xfrm>
            <a:prstGeom prst="rect">
              <a:avLst/>
            </a:prstGeom>
            <a:noFill/>
          </p:spPr>
          <p:txBody>
            <a:bodyPr wrap="square" lIns="91427" tIns="45713" rIns="91427" bIns="45713" rtlCol="0">
              <a:spAutoFit/>
            </a:bodyPr>
            <a:lstStyle/>
            <a:p>
              <a:pPr algn="ctr"/>
              <a:r>
                <a:rPr lang="en-US" sz="1200" b="1" dirty="0"/>
                <a:t>Webinar </a:t>
              </a:r>
            </a:p>
          </p:txBody>
        </p:sp>
      </p:grpSp>
      <p:grpSp>
        <p:nvGrpSpPr>
          <p:cNvPr id="12" name="Group 11"/>
          <p:cNvGrpSpPr/>
          <p:nvPr/>
        </p:nvGrpSpPr>
        <p:grpSpPr>
          <a:xfrm>
            <a:off x="3452572" y="5629727"/>
            <a:ext cx="992678" cy="552493"/>
            <a:chOff x="3396442" y="4992038"/>
            <a:chExt cx="992678" cy="552493"/>
          </a:xfrm>
        </p:grpSpPr>
        <p:sp>
          <p:nvSpPr>
            <p:cNvPr id="41" name="Oval 40"/>
            <p:cNvSpPr/>
            <p:nvPr/>
          </p:nvSpPr>
          <p:spPr>
            <a:xfrm>
              <a:off x="3587981" y="4992038"/>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p>
          </p:txBody>
        </p:sp>
        <p:sp>
          <p:nvSpPr>
            <p:cNvPr id="42" name="TextBox 41"/>
            <p:cNvSpPr txBox="1"/>
            <p:nvPr/>
          </p:nvSpPr>
          <p:spPr>
            <a:xfrm>
              <a:off x="3396442" y="5145181"/>
              <a:ext cx="992678" cy="276985"/>
            </a:xfrm>
            <a:prstGeom prst="rect">
              <a:avLst/>
            </a:prstGeom>
            <a:noFill/>
          </p:spPr>
          <p:txBody>
            <a:bodyPr wrap="square" lIns="91427" tIns="45713" rIns="91427" bIns="45713" rtlCol="0">
              <a:spAutoFit/>
            </a:bodyPr>
            <a:lstStyle/>
            <a:p>
              <a:pPr algn="ctr"/>
              <a:r>
                <a:rPr lang="en-US" sz="1200" b="1" dirty="0"/>
                <a:t>Webinar </a:t>
              </a:r>
            </a:p>
          </p:txBody>
        </p:sp>
      </p:grpSp>
      <p:sp>
        <p:nvSpPr>
          <p:cNvPr id="55" name="Oval 54"/>
          <p:cNvSpPr/>
          <p:nvPr/>
        </p:nvSpPr>
        <p:spPr>
          <a:xfrm>
            <a:off x="953539" y="3772112"/>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solidFill>
                <a:schemeClr val="tx1"/>
              </a:solidFill>
            </a:endParaRPr>
          </a:p>
        </p:txBody>
      </p:sp>
      <p:sp>
        <p:nvSpPr>
          <p:cNvPr id="56" name="TextBox 55"/>
          <p:cNvSpPr txBox="1"/>
          <p:nvPr/>
        </p:nvSpPr>
        <p:spPr>
          <a:xfrm>
            <a:off x="762000" y="3925255"/>
            <a:ext cx="992678" cy="276985"/>
          </a:xfrm>
          <a:prstGeom prst="rect">
            <a:avLst/>
          </a:prstGeom>
          <a:noFill/>
        </p:spPr>
        <p:txBody>
          <a:bodyPr wrap="square" lIns="91427" tIns="45713" rIns="91427" bIns="45713" rtlCol="0">
            <a:spAutoFit/>
          </a:bodyPr>
          <a:lstStyle/>
          <a:p>
            <a:pPr algn="ctr"/>
            <a:r>
              <a:rPr lang="en-US" sz="1200" b="1" dirty="0"/>
              <a:t>Webinar </a:t>
            </a:r>
          </a:p>
        </p:txBody>
      </p:sp>
      <p:sp>
        <p:nvSpPr>
          <p:cNvPr id="58" name="Oval 57"/>
          <p:cNvSpPr/>
          <p:nvPr/>
        </p:nvSpPr>
        <p:spPr>
          <a:xfrm>
            <a:off x="953539" y="4486727"/>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solidFill>
                <a:schemeClr val="tx1"/>
              </a:solidFill>
            </a:endParaRPr>
          </a:p>
        </p:txBody>
      </p:sp>
      <p:sp>
        <p:nvSpPr>
          <p:cNvPr id="59" name="TextBox 58"/>
          <p:cNvSpPr txBox="1"/>
          <p:nvPr/>
        </p:nvSpPr>
        <p:spPr>
          <a:xfrm>
            <a:off x="762000" y="4639870"/>
            <a:ext cx="992678" cy="276985"/>
          </a:xfrm>
          <a:prstGeom prst="rect">
            <a:avLst/>
          </a:prstGeom>
          <a:noFill/>
        </p:spPr>
        <p:txBody>
          <a:bodyPr wrap="square" lIns="91427" tIns="45713" rIns="91427" bIns="45713" rtlCol="0">
            <a:spAutoFit/>
          </a:bodyPr>
          <a:lstStyle/>
          <a:p>
            <a:pPr algn="ctr"/>
            <a:r>
              <a:rPr lang="en-US" sz="1200" b="1" dirty="0"/>
              <a:t>Webinar </a:t>
            </a:r>
          </a:p>
        </p:txBody>
      </p:sp>
      <p:grpSp>
        <p:nvGrpSpPr>
          <p:cNvPr id="13" name="Group 12"/>
          <p:cNvGrpSpPr/>
          <p:nvPr/>
        </p:nvGrpSpPr>
        <p:grpSpPr>
          <a:xfrm>
            <a:off x="4839874" y="5629727"/>
            <a:ext cx="992678" cy="552493"/>
            <a:chOff x="5029200" y="4992038"/>
            <a:chExt cx="992678" cy="552493"/>
          </a:xfrm>
        </p:grpSpPr>
        <p:sp>
          <p:nvSpPr>
            <p:cNvPr id="75" name="Oval 74"/>
            <p:cNvSpPr/>
            <p:nvPr/>
          </p:nvSpPr>
          <p:spPr>
            <a:xfrm>
              <a:off x="5220739" y="4992038"/>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p>
          </p:txBody>
        </p:sp>
        <p:sp>
          <p:nvSpPr>
            <p:cNvPr id="76" name="TextBox 75"/>
            <p:cNvSpPr txBox="1"/>
            <p:nvPr/>
          </p:nvSpPr>
          <p:spPr>
            <a:xfrm>
              <a:off x="5029200" y="5145181"/>
              <a:ext cx="992678" cy="276985"/>
            </a:xfrm>
            <a:prstGeom prst="rect">
              <a:avLst/>
            </a:prstGeom>
            <a:noFill/>
          </p:spPr>
          <p:txBody>
            <a:bodyPr wrap="square" lIns="91427" tIns="45713" rIns="91427" bIns="45713" rtlCol="0">
              <a:spAutoFit/>
            </a:bodyPr>
            <a:lstStyle/>
            <a:p>
              <a:pPr algn="ctr"/>
              <a:r>
                <a:rPr lang="en-US" sz="1200" b="1" dirty="0"/>
                <a:t>Webinar </a:t>
              </a:r>
            </a:p>
          </p:txBody>
        </p:sp>
      </p:grpSp>
      <p:grpSp>
        <p:nvGrpSpPr>
          <p:cNvPr id="14" name="Group 13"/>
          <p:cNvGrpSpPr/>
          <p:nvPr/>
        </p:nvGrpSpPr>
        <p:grpSpPr>
          <a:xfrm>
            <a:off x="6227175" y="5629727"/>
            <a:ext cx="992678" cy="552493"/>
            <a:chOff x="6661958" y="4992038"/>
            <a:chExt cx="992678" cy="552493"/>
          </a:xfrm>
        </p:grpSpPr>
        <p:sp>
          <p:nvSpPr>
            <p:cNvPr id="78" name="Oval 77"/>
            <p:cNvSpPr/>
            <p:nvPr/>
          </p:nvSpPr>
          <p:spPr>
            <a:xfrm>
              <a:off x="6853497" y="4992038"/>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p>
          </p:txBody>
        </p:sp>
        <p:sp>
          <p:nvSpPr>
            <p:cNvPr id="79" name="TextBox 78"/>
            <p:cNvSpPr txBox="1"/>
            <p:nvPr/>
          </p:nvSpPr>
          <p:spPr>
            <a:xfrm>
              <a:off x="6661958" y="5145181"/>
              <a:ext cx="992678" cy="276985"/>
            </a:xfrm>
            <a:prstGeom prst="rect">
              <a:avLst/>
            </a:prstGeom>
            <a:noFill/>
          </p:spPr>
          <p:txBody>
            <a:bodyPr wrap="square" lIns="91427" tIns="45713" rIns="91427" bIns="45713" rtlCol="0">
              <a:spAutoFit/>
            </a:bodyPr>
            <a:lstStyle/>
            <a:p>
              <a:pPr algn="ctr"/>
              <a:r>
                <a:rPr lang="en-US" sz="1200" b="1" dirty="0"/>
                <a:t>Webinar </a:t>
              </a:r>
            </a:p>
          </p:txBody>
        </p:sp>
      </p:grpSp>
      <p:sp>
        <p:nvSpPr>
          <p:cNvPr id="81" name="Oval 80"/>
          <p:cNvSpPr/>
          <p:nvPr/>
        </p:nvSpPr>
        <p:spPr>
          <a:xfrm>
            <a:off x="953539" y="3057496"/>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solidFill>
                <a:schemeClr val="tx1"/>
              </a:solidFill>
            </a:endParaRPr>
          </a:p>
        </p:txBody>
      </p:sp>
      <p:sp>
        <p:nvSpPr>
          <p:cNvPr id="82" name="TextBox 81"/>
          <p:cNvSpPr txBox="1"/>
          <p:nvPr/>
        </p:nvSpPr>
        <p:spPr>
          <a:xfrm>
            <a:off x="762000" y="3210639"/>
            <a:ext cx="992678" cy="276985"/>
          </a:xfrm>
          <a:prstGeom prst="rect">
            <a:avLst/>
          </a:prstGeom>
          <a:noFill/>
        </p:spPr>
        <p:txBody>
          <a:bodyPr wrap="square" lIns="91427" tIns="45713" rIns="91427" bIns="45713" rtlCol="0">
            <a:spAutoFit/>
          </a:bodyPr>
          <a:lstStyle/>
          <a:p>
            <a:pPr algn="ctr"/>
            <a:r>
              <a:rPr lang="en-US" sz="1200" b="1" dirty="0"/>
              <a:t>Webinar </a:t>
            </a:r>
          </a:p>
        </p:txBody>
      </p:sp>
      <p:sp>
        <p:nvSpPr>
          <p:cNvPr id="84" name="Oval 83"/>
          <p:cNvSpPr/>
          <p:nvPr/>
        </p:nvSpPr>
        <p:spPr>
          <a:xfrm>
            <a:off x="953539" y="2342880"/>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solidFill>
                <a:schemeClr val="tx1"/>
              </a:solidFill>
            </a:endParaRPr>
          </a:p>
        </p:txBody>
      </p:sp>
      <p:sp>
        <p:nvSpPr>
          <p:cNvPr id="85" name="TextBox 84"/>
          <p:cNvSpPr txBox="1"/>
          <p:nvPr/>
        </p:nvSpPr>
        <p:spPr>
          <a:xfrm>
            <a:off x="762000" y="2496023"/>
            <a:ext cx="992678" cy="276985"/>
          </a:xfrm>
          <a:prstGeom prst="rect">
            <a:avLst/>
          </a:prstGeom>
          <a:noFill/>
        </p:spPr>
        <p:txBody>
          <a:bodyPr wrap="square" lIns="91427" tIns="45713" rIns="91427" bIns="45713" rtlCol="0">
            <a:spAutoFit/>
          </a:bodyPr>
          <a:lstStyle/>
          <a:p>
            <a:pPr algn="ctr"/>
            <a:r>
              <a:rPr lang="en-US" sz="1200" b="1" dirty="0"/>
              <a:t>Webinar </a:t>
            </a:r>
          </a:p>
        </p:txBody>
      </p:sp>
      <p:sp>
        <p:nvSpPr>
          <p:cNvPr id="88" name="Frame 87"/>
          <p:cNvSpPr/>
          <p:nvPr/>
        </p:nvSpPr>
        <p:spPr>
          <a:xfrm>
            <a:off x="2222173" y="2423643"/>
            <a:ext cx="4719897" cy="2615577"/>
          </a:xfrm>
          <a:prstGeom prst="frame">
            <a:avLst>
              <a:gd name="adj1" fmla="val 13386"/>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9" name="Frame 88"/>
          <p:cNvSpPr/>
          <p:nvPr/>
        </p:nvSpPr>
        <p:spPr>
          <a:xfrm>
            <a:off x="3099512" y="3120907"/>
            <a:ext cx="2928158" cy="1123907"/>
          </a:xfrm>
          <a:prstGeom prst="frame">
            <a:avLst>
              <a:gd name="adj1"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794134" y="3505200"/>
            <a:ext cx="3505200" cy="338554"/>
          </a:xfrm>
          <a:prstGeom prst="rect">
            <a:avLst/>
          </a:prstGeom>
          <a:noFill/>
        </p:spPr>
        <p:txBody>
          <a:bodyPr wrap="square" rtlCol="0">
            <a:spAutoFit/>
          </a:bodyPr>
          <a:lstStyle/>
          <a:p>
            <a:pPr algn="ctr"/>
            <a:r>
              <a:rPr lang="en-US" sz="1600" b="1" dirty="0" smtClean="0"/>
              <a:t>Quality Improvement Support</a:t>
            </a:r>
            <a:endParaRPr lang="en-US" sz="1600" b="1" dirty="0"/>
          </a:p>
        </p:txBody>
      </p:sp>
      <p:sp>
        <p:nvSpPr>
          <p:cNvPr id="90" name="TextBox 89"/>
          <p:cNvSpPr txBox="1"/>
          <p:nvPr/>
        </p:nvSpPr>
        <p:spPr>
          <a:xfrm>
            <a:off x="2850130" y="2428813"/>
            <a:ext cx="3505200" cy="338554"/>
          </a:xfrm>
          <a:prstGeom prst="rect">
            <a:avLst/>
          </a:prstGeom>
          <a:noFill/>
        </p:spPr>
        <p:txBody>
          <a:bodyPr wrap="square" rtlCol="0">
            <a:spAutoFit/>
          </a:bodyPr>
          <a:lstStyle/>
          <a:p>
            <a:pPr algn="ctr"/>
            <a:r>
              <a:rPr lang="en-US" sz="1600" b="1" dirty="0" smtClean="0"/>
              <a:t>Practice Self Reports</a:t>
            </a:r>
            <a:endParaRPr lang="en-US" sz="1600" b="1" dirty="0"/>
          </a:p>
        </p:txBody>
      </p:sp>
      <p:grpSp>
        <p:nvGrpSpPr>
          <p:cNvPr id="93" name="Group 92"/>
          <p:cNvGrpSpPr/>
          <p:nvPr/>
        </p:nvGrpSpPr>
        <p:grpSpPr>
          <a:xfrm>
            <a:off x="7201150" y="5115420"/>
            <a:ext cx="1188720" cy="1188720"/>
            <a:chOff x="851099" y="4526280"/>
            <a:chExt cx="1188720" cy="1188720"/>
          </a:xfrm>
        </p:grpSpPr>
        <p:sp>
          <p:nvSpPr>
            <p:cNvPr id="94" name="Diamond 93"/>
            <p:cNvSpPr/>
            <p:nvPr/>
          </p:nvSpPr>
          <p:spPr>
            <a:xfrm>
              <a:off x="851099" y="4526280"/>
              <a:ext cx="1188720" cy="11887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600" b="1" dirty="0">
                <a:solidFill>
                  <a:schemeClr val="bg1"/>
                </a:solidFill>
              </a:endParaRPr>
            </a:p>
          </p:txBody>
        </p:sp>
        <p:sp>
          <p:nvSpPr>
            <p:cNvPr id="95" name="TextBox 94"/>
            <p:cNvSpPr txBox="1"/>
            <p:nvPr/>
          </p:nvSpPr>
          <p:spPr>
            <a:xfrm>
              <a:off x="963597" y="4825425"/>
              <a:ext cx="963725" cy="584775"/>
            </a:xfrm>
            <a:prstGeom prst="rect">
              <a:avLst/>
            </a:prstGeom>
            <a:noFill/>
          </p:spPr>
          <p:txBody>
            <a:bodyPr wrap="none" rtlCol="0">
              <a:spAutoFit/>
            </a:bodyPr>
            <a:lstStyle/>
            <a:p>
              <a:pPr algn="ctr"/>
              <a:r>
                <a:rPr lang="en-US" sz="1600" b="1" dirty="0" smtClean="0"/>
                <a:t>Learning </a:t>
              </a:r>
            </a:p>
            <a:p>
              <a:pPr algn="ctr"/>
              <a:r>
                <a:rPr lang="en-US" sz="1600" b="1" dirty="0" smtClean="0"/>
                <a:t>Session</a:t>
              </a:r>
            </a:p>
          </p:txBody>
        </p:sp>
      </p:grpSp>
      <p:sp>
        <p:nvSpPr>
          <p:cNvPr id="96" name="Rounded Rectangle 95"/>
          <p:cNvSpPr/>
          <p:nvPr/>
        </p:nvSpPr>
        <p:spPr>
          <a:xfrm rot="5400000">
            <a:off x="6782050" y="3573780"/>
            <a:ext cx="1463040" cy="2286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Regional Forums</a:t>
            </a:r>
            <a:endParaRPr lang="en-US" sz="1400" b="1" dirty="0">
              <a:solidFill>
                <a:schemeClr val="tx1"/>
              </a:solidFill>
            </a:endParaRPr>
          </a:p>
        </p:txBody>
      </p:sp>
      <p:sp>
        <p:nvSpPr>
          <p:cNvPr id="97" name="Oval 96"/>
          <p:cNvSpPr/>
          <p:nvPr/>
        </p:nvSpPr>
        <p:spPr>
          <a:xfrm>
            <a:off x="7664931" y="3725252"/>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solidFill>
                <a:schemeClr val="tx1"/>
              </a:solidFill>
            </a:endParaRPr>
          </a:p>
        </p:txBody>
      </p:sp>
      <p:sp>
        <p:nvSpPr>
          <p:cNvPr id="98" name="TextBox 97"/>
          <p:cNvSpPr txBox="1"/>
          <p:nvPr/>
        </p:nvSpPr>
        <p:spPr>
          <a:xfrm>
            <a:off x="7473392" y="3878395"/>
            <a:ext cx="992678" cy="276985"/>
          </a:xfrm>
          <a:prstGeom prst="rect">
            <a:avLst/>
          </a:prstGeom>
          <a:noFill/>
        </p:spPr>
        <p:txBody>
          <a:bodyPr wrap="square" lIns="91427" tIns="45713" rIns="91427" bIns="45713" rtlCol="0">
            <a:spAutoFit/>
          </a:bodyPr>
          <a:lstStyle/>
          <a:p>
            <a:pPr algn="ctr"/>
            <a:r>
              <a:rPr lang="en-US" sz="1200" b="1" dirty="0"/>
              <a:t>Webinar </a:t>
            </a:r>
          </a:p>
        </p:txBody>
      </p:sp>
      <p:sp>
        <p:nvSpPr>
          <p:cNvPr id="99" name="Oval 98"/>
          <p:cNvSpPr/>
          <p:nvPr/>
        </p:nvSpPr>
        <p:spPr>
          <a:xfrm>
            <a:off x="7664931" y="4439867"/>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solidFill>
                <a:schemeClr val="tx1"/>
              </a:solidFill>
            </a:endParaRPr>
          </a:p>
        </p:txBody>
      </p:sp>
      <p:sp>
        <p:nvSpPr>
          <p:cNvPr id="100" name="TextBox 99"/>
          <p:cNvSpPr txBox="1"/>
          <p:nvPr/>
        </p:nvSpPr>
        <p:spPr>
          <a:xfrm>
            <a:off x="7473392" y="4593010"/>
            <a:ext cx="992678" cy="276985"/>
          </a:xfrm>
          <a:prstGeom prst="rect">
            <a:avLst/>
          </a:prstGeom>
          <a:noFill/>
        </p:spPr>
        <p:txBody>
          <a:bodyPr wrap="square" lIns="91427" tIns="45713" rIns="91427" bIns="45713" rtlCol="0">
            <a:spAutoFit/>
          </a:bodyPr>
          <a:lstStyle/>
          <a:p>
            <a:pPr algn="ctr"/>
            <a:r>
              <a:rPr lang="en-US" sz="1200" b="1" dirty="0"/>
              <a:t>Webinar </a:t>
            </a:r>
          </a:p>
        </p:txBody>
      </p:sp>
      <p:sp>
        <p:nvSpPr>
          <p:cNvPr id="101" name="Oval 100"/>
          <p:cNvSpPr/>
          <p:nvPr/>
        </p:nvSpPr>
        <p:spPr>
          <a:xfrm>
            <a:off x="7664931" y="3010636"/>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solidFill>
                <a:schemeClr val="tx1"/>
              </a:solidFill>
            </a:endParaRPr>
          </a:p>
        </p:txBody>
      </p:sp>
      <p:sp>
        <p:nvSpPr>
          <p:cNvPr id="102" name="TextBox 101"/>
          <p:cNvSpPr txBox="1"/>
          <p:nvPr/>
        </p:nvSpPr>
        <p:spPr>
          <a:xfrm>
            <a:off x="7473392" y="3163779"/>
            <a:ext cx="992678" cy="276985"/>
          </a:xfrm>
          <a:prstGeom prst="rect">
            <a:avLst/>
          </a:prstGeom>
          <a:noFill/>
        </p:spPr>
        <p:txBody>
          <a:bodyPr wrap="square" lIns="91427" tIns="45713" rIns="91427" bIns="45713" rtlCol="0">
            <a:spAutoFit/>
          </a:bodyPr>
          <a:lstStyle/>
          <a:p>
            <a:pPr algn="ctr"/>
            <a:r>
              <a:rPr lang="en-US" sz="1200" b="1" dirty="0"/>
              <a:t>Webinar </a:t>
            </a:r>
          </a:p>
        </p:txBody>
      </p:sp>
      <p:sp>
        <p:nvSpPr>
          <p:cNvPr id="105" name="TextBox 104"/>
          <p:cNvSpPr txBox="1"/>
          <p:nvPr/>
        </p:nvSpPr>
        <p:spPr>
          <a:xfrm>
            <a:off x="2964083" y="1219200"/>
            <a:ext cx="4577196" cy="830997"/>
          </a:xfrm>
          <a:prstGeom prst="rect">
            <a:avLst/>
          </a:prstGeom>
          <a:noFill/>
        </p:spPr>
        <p:txBody>
          <a:bodyPr wrap="square" rtlCol="0">
            <a:spAutoFit/>
          </a:bodyPr>
          <a:lstStyle/>
          <a:p>
            <a:pPr algn="ctr"/>
            <a:r>
              <a:rPr lang="en-US" sz="2400" b="1" dirty="0" smtClean="0"/>
              <a:t>Learning Collaborative Content Planning</a:t>
            </a:r>
            <a:endParaRPr lang="en-US" sz="2400" b="1" dirty="0"/>
          </a:p>
        </p:txBody>
      </p:sp>
      <p:sp>
        <p:nvSpPr>
          <p:cNvPr id="15" name="Right Arrow 14"/>
          <p:cNvSpPr/>
          <p:nvPr/>
        </p:nvSpPr>
        <p:spPr>
          <a:xfrm>
            <a:off x="2233603" y="1533240"/>
            <a:ext cx="801139" cy="1399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Up Arrow 15"/>
          <p:cNvSpPr/>
          <p:nvPr/>
        </p:nvSpPr>
        <p:spPr>
          <a:xfrm rot="10800000" flipH="1">
            <a:off x="7399270" y="1561076"/>
            <a:ext cx="619991" cy="506343"/>
          </a:xfrm>
          <a:prstGeom prst="bentUpArrow">
            <a:avLst>
              <a:gd name="adj1" fmla="val 14055"/>
              <a:gd name="adj2" fmla="val 15423"/>
              <a:gd name="adj3" fmla="val 222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Turn Arrow 17"/>
          <p:cNvSpPr/>
          <p:nvPr/>
        </p:nvSpPr>
        <p:spPr>
          <a:xfrm rot="8101223" flipH="1">
            <a:off x="1434071" y="1606766"/>
            <a:ext cx="1017238" cy="918364"/>
          </a:xfrm>
          <a:prstGeom prst="uturnArrow">
            <a:avLst>
              <a:gd name="adj1" fmla="val 8536"/>
              <a:gd name="adj2" fmla="val 9077"/>
              <a:gd name="adj3" fmla="val 16642"/>
              <a:gd name="adj4" fmla="val 31733"/>
              <a:gd name="adj5" fmla="val 560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82769" y="1031100"/>
            <a:ext cx="1188720" cy="1188720"/>
            <a:chOff x="851099" y="411480"/>
            <a:chExt cx="1188720" cy="1188720"/>
          </a:xfrm>
        </p:grpSpPr>
        <p:sp>
          <p:nvSpPr>
            <p:cNvPr id="6" name="Diamond 5"/>
            <p:cNvSpPr/>
            <p:nvPr/>
          </p:nvSpPr>
          <p:spPr>
            <a:xfrm>
              <a:off x="851099" y="411480"/>
              <a:ext cx="1188720" cy="11887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600" b="1" dirty="0">
                <a:solidFill>
                  <a:schemeClr val="bg1"/>
                </a:solidFill>
              </a:endParaRPr>
            </a:p>
          </p:txBody>
        </p:sp>
        <p:sp>
          <p:nvSpPr>
            <p:cNvPr id="151" name="TextBox 150"/>
            <p:cNvSpPr txBox="1"/>
            <p:nvPr/>
          </p:nvSpPr>
          <p:spPr>
            <a:xfrm>
              <a:off x="963597" y="710625"/>
              <a:ext cx="963725" cy="584775"/>
            </a:xfrm>
            <a:prstGeom prst="rect">
              <a:avLst/>
            </a:prstGeom>
            <a:noFill/>
          </p:spPr>
          <p:txBody>
            <a:bodyPr wrap="none" rtlCol="0">
              <a:spAutoFit/>
            </a:bodyPr>
            <a:lstStyle/>
            <a:p>
              <a:pPr algn="ctr"/>
              <a:r>
                <a:rPr lang="en-US" sz="1600" b="1" dirty="0" smtClean="0"/>
                <a:t>Learning </a:t>
              </a:r>
            </a:p>
            <a:p>
              <a:pPr algn="ctr"/>
              <a:r>
                <a:rPr lang="en-US" sz="1600" b="1" dirty="0" smtClean="0"/>
                <a:t>Session</a:t>
              </a:r>
            </a:p>
          </p:txBody>
        </p:sp>
      </p:grpSp>
      <p:sp>
        <p:nvSpPr>
          <p:cNvPr id="108" name="TextBox 107"/>
          <p:cNvSpPr txBox="1"/>
          <p:nvPr/>
        </p:nvSpPr>
        <p:spPr>
          <a:xfrm rot="18901737">
            <a:off x="1616247" y="2124520"/>
            <a:ext cx="992678" cy="276985"/>
          </a:xfrm>
          <a:prstGeom prst="rect">
            <a:avLst/>
          </a:prstGeom>
          <a:noFill/>
        </p:spPr>
        <p:txBody>
          <a:bodyPr wrap="square" lIns="91427" tIns="45713" rIns="91427" bIns="45713" rtlCol="0">
            <a:spAutoFit/>
          </a:bodyPr>
          <a:lstStyle/>
          <a:p>
            <a:pPr algn="ctr"/>
            <a:r>
              <a:rPr lang="en-US" sz="1200" b="1" dirty="0" smtClean="0"/>
              <a:t>Evaluation</a:t>
            </a:r>
            <a:endParaRPr lang="en-US" sz="1200" b="1" dirty="0"/>
          </a:p>
        </p:txBody>
      </p:sp>
      <p:sp>
        <p:nvSpPr>
          <p:cNvPr id="109" name="U-Turn Arrow 108"/>
          <p:cNvSpPr/>
          <p:nvPr/>
        </p:nvSpPr>
        <p:spPr>
          <a:xfrm rot="2650259" flipH="1">
            <a:off x="1364452" y="4746863"/>
            <a:ext cx="925848" cy="918364"/>
          </a:xfrm>
          <a:prstGeom prst="uturnArrow">
            <a:avLst>
              <a:gd name="adj1" fmla="val 8326"/>
              <a:gd name="adj2" fmla="val 9711"/>
              <a:gd name="adj3" fmla="val 12406"/>
              <a:gd name="adj4" fmla="val 20259"/>
              <a:gd name="adj5" fmla="val 46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TextBox 109"/>
          <p:cNvSpPr txBox="1"/>
          <p:nvPr/>
        </p:nvSpPr>
        <p:spPr>
          <a:xfrm rot="2657049">
            <a:off x="1531014" y="4926261"/>
            <a:ext cx="992678" cy="276985"/>
          </a:xfrm>
          <a:prstGeom prst="rect">
            <a:avLst/>
          </a:prstGeom>
          <a:noFill/>
        </p:spPr>
        <p:txBody>
          <a:bodyPr wrap="square" lIns="91427" tIns="45713" rIns="91427" bIns="45713" rtlCol="0">
            <a:spAutoFit/>
          </a:bodyPr>
          <a:lstStyle/>
          <a:p>
            <a:pPr algn="ctr"/>
            <a:r>
              <a:rPr lang="en-US" sz="1200" b="1" dirty="0" smtClean="0"/>
              <a:t>Evaluation</a:t>
            </a:r>
            <a:endParaRPr lang="en-US" sz="1200" b="1" dirty="0"/>
          </a:p>
        </p:txBody>
      </p:sp>
      <p:sp>
        <p:nvSpPr>
          <p:cNvPr id="112" name="TextBox 111"/>
          <p:cNvSpPr txBox="1"/>
          <p:nvPr/>
        </p:nvSpPr>
        <p:spPr>
          <a:xfrm rot="18901737">
            <a:off x="6622376" y="4932595"/>
            <a:ext cx="992678" cy="276985"/>
          </a:xfrm>
          <a:prstGeom prst="rect">
            <a:avLst/>
          </a:prstGeom>
          <a:noFill/>
        </p:spPr>
        <p:txBody>
          <a:bodyPr wrap="square" lIns="91427" tIns="45713" rIns="91427" bIns="45713" rtlCol="0">
            <a:spAutoFit/>
          </a:bodyPr>
          <a:lstStyle/>
          <a:p>
            <a:pPr algn="ctr"/>
            <a:r>
              <a:rPr lang="en-US" sz="1200" b="1" dirty="0" smtClean="0"/>
              <a:t>Evaluation</a:t>
            </a:r>
            <a:endParaRPr lang="en-US" sz="1200" b="1" dirty="0"/>
          </a:p>
        </p:txBody>
      </p:sp>
      <p:sp>
        <p:nvSpPr>
          <p:cNvPr id="113" name="U-Turn Arrow 112"/>
          <p:cNvSpPr/>
          <p:nvPr/>
        </p:nvSpPr>
        <p:spPr>
          <a:xfrm rot="18850259" flipH="1">
            <a:off x="6817825" y="4811872"/>
            <a:ext cx="925848" cy="918364"/>
          </a:xfrm>
          <a:prstGeom prst="uturnArrow">
            <a:avLst>
              <a:gd name="adj1" fmla="val 8326"/>
              <a:gd name="adj2" fmla="val 9711"/>
              <a:gd name="adj3" fmla="val 12406"/>
              <a:gd name="adj4" fmla="val 20259"/>
              <a:gd name="adj5" fmla="val 46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TextBox 143"/>
          <p:cNvSpPr txBox="1"/>
          <p:nvPr/>
        </p:nvSpPr>
        <p:spPr>
          <a:xfrm>
            <a:off x="2163230" y="6428615"/>
            <a:ext cx="4865083" cy="276985"/>
          </a:xfrm>
          <a:prstGeom prst="rect">
            <a:avLst/>
          </a:prstGeom>
          <a:noFill/>
        </p:spPr>
        <p:txBody>
          <a:bodyPr wrap="square" lIns="91427" tIns="45713" rIns="91427" bIns="45713" rtlCol="0">
            <a:spAutoFit/>
          </a:bodyPr>
          <a:lstStyle/>
          <a:p>
            <a:pPr algn="ctr"/>
            <a:r>
              <a:rPr lang="en-US" sz="1200" b="1" dirty="0" smtClean="0"/>
              <a:t>Evaluation</a:t>
            </a:r>
            <a:endParaRPr lang="en-US" sz="1200" b="1" dirty="0"/>
          </a:p>
        </p:txBody>
      </p:sp>
      <p:sp>
        <p:nvSpPr>
          <p:cNvPr id="145" name="U-Turn Arrow 144"/>
          <p:cNvSpPr/>
          <p:nvPr/>
        </p:nvSpPr>
        <p:spPr>
          <a:xfrm flipH="1">
            <a:off x="4137836" y="5071087"/>
            <a:ext cx="925848" cy="456221"/>
          </a:xfrm>
          <a:prstGeom prst="uturnArrow">
            <a:avLst>
              <a:gd name="adj1" fmla="val 8326"/>
              <a:gd name="adj2" fmla="val 9711"/>
              <a:gd name="adj3" fmla="val 12406"/>
              <a:gd name="adj4" fmla="val 20259"/>
              <a:gd name="adj5" fmla="val 4620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Rounded Rectangle 142"/>
          <p:cNvSpPr/>
          <p:nvPr/>
        </p:nvSpPr>
        <p:spPr>
          <a:xfrm>
            <a:off x="3878830" y="5344020"/>
            <a:ext cx="1463040" cy="2286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Regional Forums</a:t>
            </a:r>
            <a:endParaRPr lang="en-US" sz="1400" b="1" dirty="0">
              <a:solidFill>
                <a:schemeClr val="tx1"/>
              </a:solidFill>
            </a:endParaRPr>
          </a:p>
        </p:txBody>
      </p:sp>
      <p:sp>
        <p:nvSpPr>
          <p:cNvPr id="146" name="TextBox 145"/>
          <p:cNvSpPr txBox="1"/>
          <p:nvPr/>
        </p:nvSpPr>
        <p:spPr>
          <a:xfrm rot="5400000">
            <a:off x="6804954" y="3432583"/>
            <a:ext cx="992678" cy="276985"/>
          </a:xfrm>
          <a:prstGeom prst="rect">
            <a:avLst/>
          </a:prstGeom>
          <a:noFill/>
        </p:spPr>
        <p:txBody>
          <a:bodyPr wrap="square" lIns="91427" tIns="45713" rIns="91427" bIns="45713" rtlCol="0">
            <a:spAutoFit/>
          </a:bodyPr>
          <a:lstStyle/>
          <a:p>
            <a:pPr algn="ctr"/>
            <a:r>
              <a:rPr lang="en-US" sz="1200" b="1" dirty="0" smtClean="0"/>
              <a:t>Evaluation</a:t>
            </a:r>
            <a:endParaRPr lang="en-US" sz="1200" b="1" dirty="0"/>
          </a:p>
        </p:txBody>
      </p:sp>
      <p:sp>
        <p:nvSpPr>
          <p:cNvPr id="103" name="Oval 102"/>
          <p:cNvSpPr/>
          <p:nvPr/>
        </p:nvSpPr>
        <p:spPr>
          <a:xfrm>
            <a:off x="7664931" y="2296020"/>
            <a:ext cx="609600" cy="5524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7" rIns="91416" bIns="45707" spcCol="0" rtlCol="0" anchor="ctr"/>
          <a:lstStyle/>
          <a:p>
            <a:pPr algn="ctr"/>
            <a:endParaRPr lang="en-US" sz="1200" b="1" dirty="0">
              <a:solidFill>
                <a:schemeClr val="tx1"/>
              </a:solidFill>
            </a:endParaRPr>
          </a:p>
        </p:txBody>
      </p:sp>
      <p:sp>
        <p:nvSpPr>
          <p:cNvPr id="104" name="TextBox 103"/>
          <p:cNvSpPr txBox="1"/>
          <p:nvPr/>
        </p:nvSpPr>
        <p:spPr>
          <a:xfrm>
            <a:off x="7473392" y="2449163"/>
            <a:ext cx="992678" cy="276985"/>
          </a:xfrm>
          <a:prstGeom prst="rect">
            <a:avLst/>
          </a:prstGeom>
          <a:noFill/>
        </p:spPr>
        <p:txBody>
          <a:bodyPr wrap="square" lIns="91427" tIns="45713" rIns="91427" bIns="45713" rtlCol="0">
            <a:spAutoFit/>
          </a:bodyPr>
          <a:lstStyle/>
          <a:p>
            <a:pPr algn="ctr"/>
            <a:r>
              <a:rPr lang="en-US" sz="1200" b="1" dirty="0"/>
              <a:t>Webinar </a:t>
            </a:r>
          </a:p>
        </p:txBody>
      </p:sp>
      <p:sp>
        <p:nvSpPr>
          <p:cNvPr id="161" name="TextBox 160"/>
          <p:cNvSpPr txBox="1"/>
          <p:nvPr/>
        </p:nvSpPr>
        <p:spPr>
          <a:xfrm rot="5400000">
            <a:off x="6240351" y="3443094"/>
            <a:ext cx="4865083" cy="276985"/>
          </a:xfrm>
          <a:prstGeom prst="rect">
            <a:avLst/>
          </a:prstGeom>
          <a:noFill/>
        </p:spPr>
        <p:txBody>
          <a:bodyPr wrap="square" lIns="91427" tIns="45713" rIns="91427" bIns="45713" rtlCol="0">
            <a:spAutoFit/>
          </a:bodyPr>
          <a:lstStyle/>
          <a:p>
            <a:pPr algn="ctr"/>
            <a:r>
              <a:rPr lang="en-US" sz="1200" b="1" dirty="0" smtClean="0"/>
              <a:t>Evaluation</a:t>
            </a:r>
            <a:endParaRPr lang="en-US" sz="1200" b="1" dirty="0"/>
          </a:p>
        </p:txBody>
      </p:sp>
      <p:sp>
        <p:nvSpPr>
          <p:cNvPr id="162" name="TextBox 161"/>
          <p:cNvSpPr txBox="1"/>
          <p:nvPr/>
        </p:nvSpPr>
        <p:spPr>
          <a:xfrm rot="16200000">
            <a:off x="-1946077" y="3230186"/>
            <a:ext cx="4865083" cy="276985"/>
          </a:xfrm>
          <a:prstGeom prst="rect">
            <a:avLst/>
          </a:prstGeom>
          <a:noFill/>
        </p:spPr>
        <p:txBody>
          <a:bodyPr wrap="square" lIns="91427" tIns="45713" rIns="91427" bIns="45713" rtlCol="0">
            <a:spAutoFit/>
          </a:bodyPr>
          <a:lstStyle/>
          <a:p>
            <a:pPr algn="ctr"/>
            <a:r>
              <a:rPr lang="en-US" sz="1200" b="1" dirty="0" smtClean="0"/>
              <a:t>Evaluation</a:t>
            </a:r>
            <a:endParaRPr lang="en-US" sz="1200" b="1" dirty="0"/>
          </a:p>
        </p:txBody>
      </p:sp>
      <p:sp>
        <p:nvSpPr>
          <p:cNvPr id="163" name="TextBox 162"/>
          <p:cNvSpPr txBox="1"/>
          <p:nvPr/>
        </p:nvSpPr>
        <p:spPr>
          <a:xfrm>
            <a:off x="2209800" y="5061861"/>
            <a:ext cx="4865083" cy="276985"/>
          </a:xfrm>
          <a:prstGeom prst="rect">
            <a:avLst/>
          </a:prstGeom>
          <a:noFill/>
        </p:spPr>
        <p:txBody>
          <a:bodyPr wrap="square" lIns="91427" tIns="45713" rIns="91427" bIns="45713" rtlCol="0">
            <a:spAutoFit/>
          </a:bodyPr>
          <a:lstStyle/>
          <a:p>
            <a:pPr algn="ctr"/>
            <a:r>
              <a:rPr lang="en-US" sz="1200" b="1" dirty="0" smtClean="0"/>
              <a:t>Evaluation</a:t>
            </a:r>
            <a:endParaRPr lang="en-US" sz="1200" b="1" dirty="0"/>
          </a:p>
        </p:txBody>
      </p:sp>
      <p:sp>
        <p:nvSpPr>
          <p:cNvPr id="83" name="Title 1"/>
          <p:cNvSpPr txBox="1">
            <a:spLocks/>
          </p:cNvSpPr>
          <p:nvPr/>
        </p:nvSpPr>
        <p:spPr>
          <a:xfrm>
            <a:off x="431934" y="-1119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t>Evaluation and Feedback</a:t>
            </a:r>
            <a:endParaRPr lang="en-US" b="1" dirty="0"/>
          </a:p>
        </p:txBody>
      </p:sp>
    </p:spTree>
    <p:extLst>
      <p:ext uri="{BB962C8B-B14F-4D97-AF65-F5344CB8AC3E}">
        <p14:creationId xmlns:p14="http://schemas.microsoft.com/office/powerpoint/2010/main" val="3484653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Utilizing a Checklist</a:t>
            </a:r>
            <a:endParaRPr lang="en-US" b="1" dirty="0">
              <a:solidFill>
                <a:schemeClr val="tx1"/>
              </a:solidFill>
            </a:endParaRPr>
          </a:p>
        </p:txBody>
      </p:sp>
      <p:sp>
        <p:nvSpPr>
          <p:cNvPr id="3" name="Content Placeholder 2"/>
          <p:cNvSpPr>
            <a:spLocks noGrp="1"/>
          </p:cNvSpPr>
          <p:nvPr>
            <p:ph sz="quarter" idx="1"/>
          </p:nvPr>
        </p:nvSpPr>
        <p:spPr>
          <a:xfrm>
            <a:off x="304800" y="1284146"/>
            <a:ext cx="8503920" cy="4992687"/>
          </a:xfrm>
        </p:spPr>
        <p:txBody>
          <a:bodyPr>
            <a:normAutofit fontScale="92500"/>
          </a:bodyPr>
          <a:lstStyle/>
          <a:p>
            <a:r>
              <a:rPr lang="en-US" b="1" dirty="0" smtClean="0"/>
              <a:t>Pre-Learning Session Checklist</a:t>
            </a:r>
          </a:p>
          <a:p>
            <a:pPr lvl="1"/>
            <a:r>
              <a:rPr lang="en-US" dirty="0" smtClean="0"/>
              <a:t>Informed from evaluation results</a:t>
            </a:r>
          </a:p>
          <a:p>
            <a:pPr lvl="1"/>
            <a:r>
              <a:rPr lang="en-US" dirty="0" smtClean="0"/>
              <a:t>Used as guide to help assure objectives are met for content and format</a:t>
            </a:r>
            <a:endParaRPr lang="en-US" dirty="0"/>
          </a:p>
          <a:p>
            <a:pPr lvl="1"/>
            <a:r>
              <a:rPr lang="en-US" dirty="0" smtClean="0"/>
              <a:t>Examples of objectives include:</a:t>
            </a:r>
          </a:p>
          <a:p>
            <a:pPr lvl="2"/>
            <a:r>
              <a:rPr lang="en-US" dirty="0"/>
              <a:t>Title and overall theme of Learning Session is clearly aligned with overall framework and major focus areas of the PCMH/HH Learning </a:t>
            </a:r>
            <a:r>
              <a:rPr lang="en-US" dirty="0" smtClean="0"/>
              <a:t>Collaborative</a:t>
            </a:r>
            <a:endParaRPr lang="en-US" dirty="0"/>
          </a:p>
          <a:p>
            <a:pPr lvl="2"/>
            <a:r>
              <a:rPr lang="en-US" dirty="0"/>
              <a:t>Agenda includes and highlights specific “best practices”, examples, tools, </a:t>
            </a:r>
            <a:r>
              <a:rPr lang="en-US" dirty="0" err="1"/>
              <a:t>etc</a:t>
            </a:r>
            <a:r>
              <a:rPr lang="en-US" dirty="0"/>
              <a:t> from PCMH/HH practices (in Maine or nationally</a:t>
            </a:r>
            <a:r>
              <a:rPr lang="en-US" dirty="0" smtClean="0"/>
              <a:t>)</a:t>
            </a:r>
            <a:endParaRPr lang="en-US" dirty="0"/>
          </a:p>
          <a:p>
            <a:pPr lvl="2"/>
            <a:r>
              <a:rPr lang="en-US" dirty="0"/>
              <a:t>Session format includes structured networking </a:t>
            </a:r>
            <a:r>
              <a:rPr lang="en-US" dirty="0" smtClean="0"/>
              <a:t>opportunities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248400"/>
            <a:ext cx="26574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175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Learning Session Guide for Attendees</a:t>
            </a:r>
            <a:endParaRPr lang="en-US" b="1" dirty="0">
              <a:solidFill>
                <a:schemeClr val="tx1"/>
              </a:solidFill>
            </a:endParaRPr>
          </a:p>
        </p:txBody>
      </p:sp>
      <p:sp>
        <p:nvSpPr>
          <p:cNvPr id="3" name="Content Placeholder 2"/>
          <p:cNvSpPr>
            <a:spLocks noGrp="1"/>
          </p:cNvSpPr>
          <p:nvPr>
            <p:ph sz="quarter" idx="1"/>
          </p:nvPr>
        </p:nvSpPr>
        <p:spPr>
          <a:xfrm>
            <a:off x="304800" y="1276495"/>
            <a:ext cx="8503920" cy="4992687"/>
          </a:xfrm>
        </p:spPr>
        <p:txBody>
          <a:bodyPr>
            <a:normAutofit lnSpcReduction="10000"/>
          </a:bodyPr>
          <a:lstStyle/>
          <a:p>
            <a:r>
              <a:rPr lang="en-US" b="1" dirty="0" smtClean="0"/>
              <a:t>Learning Session Guide </a:t>
            </a:r>
          </a:p>
          <a:p>
            <a:pPr lvl="1"/>
            <a:r>
              <a:rPr lang="en-US" sz="3200" dirty="0" smtClean="0"/>
              <a:t>Informed by evaluation results</a:t>
            </a:r>
          </a:p>
          <a:p>
            <a:pPr lvl="1"/>
            <a:r>
              <a:rPr lang="en-US" sz="3200" dirty="0" smtClean="0"/>
              <a:t>Includes the following for each breakout session:</a:t>
            </a:r>
          </a:p>
          <a:p>
            <a:pPr lvl="2"/>
            <a:r>
              <a:rPr lang="en-US" sz="2800" dirty="0" smtClean="0"/>
              <a:t>Titles</a:t>
            </a:r>
          </a:p>
          <a:p>
            <a:pPr lvl="2"/>
            <a:r>
              <a:rPr lang="en-US" sz="2800" dirty="0" smtClean="0"/>
              <a:t>Speakers</a:t>
            </a:r>
          </a:p>
          <a:p>
            <a:pPr lvl="2"/>
            <a:r>
              <a:rPr lang="en-US" sz="2800" dirty="0"/>
              <a:t>F</a:t>
            </a:r>
            <a:r>
              <a:rPr lang="en-US" sz="2800" dirty="0" smtClean="0"/>
              <a:t>ocus audience</a:t>
            </a:r>
          </a:p>
          <a:p>
            <a:pPr lvl="2"/>
            <a:r>
              <a:rPr lang="en-US" sz="2800" dirty="0"/>
              <a:t>L</a:t>
            </a:r>
            <a:r>
              <a:rPr lang="en-US" sz="2800" dirty="0" smtClean="0"/>
              <a:t>earning objectives</a:t>
            </a:r>
          </a:p>
          <a:p>
            <a:pPr lvl="1"/>
            <a:r>
              <a:rPr lang="en-US" sz="3200" dirty="0" smtClean="0"/>
              <a:t>Provided to invitees prior to Learning Session and also to attendees at Learning Session </a:t>
            </a: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248400"/>
            <a:ext cx="26574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137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defRPr/>
            </a:pPr>
            <a:r>
              <a:rPr lang="en-US" b="1" dirty="0" smtClean="0"/>
              <a:t>Examples of Using Feedback for Learning Collaborative Design</a:t>
            </a:r>
            <a:endParaRPr lang="en-US" b="1"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248400"/>
            <a:ext cx="26574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76200" y="1371600"/>
            <a:ext cx="8686800" cy="5297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defRPr/>
            </a:pPr>
            <a:r>
              <a:rPr lang="en-US" sz="2000" b="1" dirty="0" smtClean="0"/>
              <a:t>SIM Evaluation Feedback:</a:t>
            </a:r>
          </a:p>
          <a:p>
            <a:pPr lvl="1">
              <a:spcBef>
                <a:spcPts val="600"/>
              </a:spcBef>
              <a:defRPr/>
            </a:pPr>
            <a:r>
              <a:rPr lang="en-US" sz="1800" dirty="0" smtClean="0"/>
              <a:t>Stage A Consumer Feedback: Opportunity to improve engagement between providers and patients</a:t>
            </a:r>
          </a:p>
          <a:p>
            <a:pPr lvl="2">
              <a:spcBef>
                <a:spcPts val="0"/>
              </a:spcBef>
              <a:defRPr/>
            </a:pPr>
            <a:r>
              <a:rPr lang="en-US" sz="1800" dirty="0" smtClean="0"/>
              <a:t>Shared Decision Making breakout sessions at the February 5, 2016 PCMH/HH Learning Session</a:t>
            </a:r>
          </a:p>
          <a:p>
            <a:pPr lvl="1">
              <a:spcBef>
                <a:spcPts val="600"/>
              </a:spcBef>
              <a:defRPr/>
            </a:pPr>
            <a:r>
              <a:rPr lang="en-US" sz="1800" dirty="0" smtClean="0"/>
              <a:t>Stage A Access to Primary Care for Children (ages 7-11)</a:t>
            </a:r>
          </a:p>
          <a:p>
            <a:pPr lvl="2">
              <a:spcBef>
                <a:spcPts val="0"/>
              </a:spcBef>
              <a:defRPr/>
            </a:pPr>
            <a:r>
              <a:rPr lang="en-US" sz="1800" dirty="0" smtClean="0"/>
              <a:t>Pediatric focused breakout sessions and enhanced access focused breakout sessions at February 5, 2016 PCMH/HH Learning Session</a:t>
            </a:r>
          </a:p>
          <a:p>
            <a:pPr lvl="1">
              <a:spcBef>
                <a:spcPts val="600"/>
              </a:spcBef>
              <a:defRPr/>
            </a:pPr>
            <a:r>
              <a:rPr lang="en-US" sz="1800" dirty="0" smtClean="0"/>
              <a:t>Stage A and B Provider Request for more peer-peer Learning</a:t>
            </a:r>
          </a:p>
          <a:p>
            <a:pPr lvl="2">
              <a:spcBef>
                <a:spcPts val="0"/>
              </a:spcBef>
              <a:defRPr/>
            </a:pPr>
            <a:r>
              <a:rPr lang="en-US" sz="1800" dirty="0" smtClean="0"/>
              <a:t>February 5, 2016 PCMH/HH Learning Session has breakout sessions lead by Practices to enhance peer learning</a:t>
            </a:r>
          </a:p>
          <a:p>
            <a:pPr lvl="2">
              <a:spcBef>
                <a:spcPts val="0"/>
              </a:spcBef>
              <a:defRPr/>
            </a:pPr>
            <a:r>
              <a:rPr lang="en-US" sz="1800" dirty="0" smtClean="0"/>
              <a:t>February 25, 2016 BHH Learning Session has Peer Keynote from BHH Community and Role specific breakout sessions to enhance peer learning across organizations</a:t>
            </a:r>
          </a:p>
          <a:p>
            <a:pPr lvl="2">
              <a:spcBef>
                <a:spcPts val="0"/>
              </a:spcBef>
              <a:defRPr/>
            </a:pPr>
            <a:r>
              <a:rPr lang="en-US" sz="1800" dirty="0" smtClean="0"/>
              <a:t>PCMH/HH and BHH Webinars highlight at least one or more participating practice’s successes or strategies to foster peer learning</a:t>
            </a:r>
            <a:endParaRPr lang="en-US" sz="2000" dirty="0" smtClean="0"/>
          </a:p>
          <a:p>
            <a:pPr marL="0" indent="0">
              <a:spcBef>
                <a:spcPts val="0"/>
              </a:spcBef>
              <a:buNone/>
              <a:defRPr/>
            </a:pPr>
            <a:endParaRPr lang="en-US" sz="2000" b="1" dirty="0" smtClean="0"/>
          </a:p>
        </p:txBody>
      </p:sp>
    </p:spTree>
    <p:extLst>
      <p:ext uri="{BB962C8B-B14F-4D97-AF65-F5344CB8AC3E}">
        <p14:creationId xmlns:p14="http://schemas.microsoft.com/office/powerpoint/2010/main" val="2252275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defRPr/>
            </a:pPr>
            <a:r>
              <a:rPr lang="en-US" b="1" dirty="0" smtClean="0"/>
              <a:t>Examples of Using Feedback for Learning Collaborative Design</a:t>
            </a:r>
            <a:endParaRPr lang="en-US" b="1"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248400"/>
            <a:ext cx="26574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76200" y="1636713"/>
            <a:ext cx="8686800" cy="5297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defRPr/>
            </a:pPr>
            <a:r>
              <a:rPr lang="en-US" sz="2000" b="1" dirty="0" smtClean="0"/>
              <a:t>Behavioral </a:t>
            </a:r>
            <a:r>
              <a:rPr lang="en-US" sz="2000" b="1" dirty="0" smtClean="0"/>
              <a:t>Health Homes Learning Session Surveys</a:t>
            </a:r>
          </a:p>
          <a:p>
            <a:pPr lvl="1">
              <a:spcBef>
                <a:spcPts val="600"/>
              </a:spcBef>
              <a:defRPr/>
            </a:pPr>
            <a:r>
              <a:rPr lang="en-US" sz="1800" dirty="0" smtClean="0"/>
              <a:t>Providers requested more opportunities to connect with Primary Care Partners</a:t>
            </a:r>
          </a:p>
          <a:p>
            <a:pPr lvl="2">
              <a:spcBef>
                <a:spcPts val="0"/>
              </a:spcBef>
              <a:defRPr/>
            </a:pPr>
            <a:r>
              <a:rPr lang="en-US" sz="1800" dirty="0" smtClean="0"/>
              <a:t>BHH Learning Collaborative has partners and combined learning events with PCMH/HH since fall of 2014, including Learning Sessions, Regional Forums, and Webinars</a:t>
            </a:r>
            <a:endParaRPr lang="en-US" sz="2000" dirty="0" smtClean="0"/>
          </a:p>
          <a:p>
            <a:pPr>
              <a:spcBef>
                <a:spcPts val="0"/>
              </a:spcBef>
              <a:defRPr/>
            </a:pPr>
            <a:endParaRPr lang="en-US" sz="2000" b="1" dirty="0" smtClean="0"/>
          </a:p>
          <a:p>
            <a:pPr>
              <a:spcBef>
                <a:spcPts val="0"/>
              </a:spcBef>
              <a:defRPr/>
            </a:pPr>
            <a:r>
              <a:rPr lang="en-US" sz="2000" b="1" dirty="0" smtClean="0"/>
              <a:t>PCMH/Health Homes Learning Session Surveys</a:t>
            </a:r>
          </a:p>
          <a:p>
            <a:pPr lvl="1">
              <a:spcBef>
                <a:spcPts val="600"/>
              </a:spcBef>
              <a:defRPr/>
            </a:pPr>
            <a:r>
              <a:rPr lang="en-US" sz="1800" dirty="0" smtClean="0"/>
              <a:t>Providers requested more advanced learning opportunities for practices</a:t>
            </a:r>
          </a:p>
          <a:p>
            <a:pPr lvl="2">
              <a:spcBef>
                <a:spcPts val="0"/>
              </a:spcBef>
              <a:defRPr/>
            </a:pPr>
            <a:r>
              <a:rPr lang="en-US" sz="1800" dirty="0" smtClean="0"/>
              <a:t>Provide 101, 201, 301 level content for Learning Session breakout sessions</a:t>
            </a:r>
          </a:p>
          <a:p>
            <a:pPr lvl="2">
              <a:spcBef>
                <a:spcPts val="0"/>
              </a:spcBef>
              <a:defRPr/>
            </a:pPr>
            <a:r>
              <a:rPr lang="en-US" sz="1800" dirty="0" smtClean="0"/>
              <a:t>Engage innovative and experienced Keynote speakers</a:t>
            </a:r>
            <a:endParaRPr lang="en-US" sz="1800" dirty="0"/>
          </a:p>
          <a:p>
            <a:pPr lvl="1">
              <a:spcBef>
                <a:spcPts val="600"/>
              </a:spcBef>
              <a:defRPr/>
            </a:pPr>
            <a:r>
              <a:rPr lang="en-US" sz="1800" dirty="0" smtClean="0"/>
              <a:t>Providers requested more Palliative Care Content for practice teams</a:t>
            </a:r>
          </a:p>
          <a:p>
            <a:pPr lvl="2">
              <a:spcBef>
                <a:spcPts val="0"/>
              </a:spcBef>
              <a:defRPr/>
            </a:pPr>
            <a:r>
              <a:rPr lang="en-US" sz="1800" dirty="0" smtClean="0"/>
              <a:t>Hosted regional forums, Learning Session, and future webinar content focused on palliative care</a:t>
            </a:r>
          </a:p>
        </p:txBody>
      </p:sp>
    </p:spTree>
    <p:extLst>
      <p:ext uri="{BB962C8B-B14F-4D97-AF65-F5344CB8AC3E}">
        <p14:creationId xmlns:p14="http://schemas.microsoft.com/office/powerpoint/2010/main" val="1805011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b="1" dirty="0" smtClean="0">
                <a:solidFill>
                  <a:schemeClr val="tx1"/>
                </a:solidFill>
              </a:rPr>
              <a:t>Upcoming Activities in 2016</a:t>
            </a:r>
            <a:endParaRPr lang="en-US" b="1" dirty="0">
              <a:solidFill>
                <a:schemeClr val="tx1"/>
              </a:solidFill>
            </a:endParaRPr>
          </a:p>
        </p:txBody>
      </p:sp>
      <p:sp>
        <p:nvSpPr>
          <p:cNvPr id="3" name="Content Placeholder 2"/>
          <p:cNvSpPr>
            <a:spLocks noGrp="1"/>
          </p:cNvSpPr>
          <p:nvPr>
            <p:ph sz="quarter" idx="1"/>
          </p:nvPr>
        </p:nvSpPr>
        <p:spPr>
          <a:xfrm>
            <a:off x="4886325" y="1143000"/>
            <a:ext cx="4181475" cy="4648200"/>
          </a:xfrm>
        </p:spPr>
        <p:txBody>
          <a:bodyPr>
            <a:noAutofit/>
          </a:bodyPr>
          <a:lstStyle/>
          <a:p>
            <a:pPr marL="0" indent="0" algn="ctr">
              <a:spcBef>
                <a:spcPts val="0"/>
              </a:spcBef>
              <a:spcAft>
                <a:spcPts val="600"/>
              </a:spcAft>
              <a:buNone/>
              <a:defRPr/>
            </a:pPr>
            <a:r>
              <a:rPr lang="en-US" sz="2400" b="1" i="1" u="sng" dirty="0" smtClean="0"/>
              <a:t>Webinars</a:t>
            </a:r>
            <a:endParaRPr lang="en-US" sz="2000" b="1" i="1" u="sng" dirty="0" smtClean="0"/>
          </a:p>
          <a:p>
            <a:pPr marL="0" indent="0">
              <a:spcBef>
                <a:spcPts val="0"/>
              </a:spcBef>
              <a:buNone/>
              <a:defRPr/>
            </a:pPr>
            <a:r>
              <a:rPr lang="en-US" sz="2000" b="1" dirty="0" smtClean="0"/>
              <a:t>PCMH and Health Homes (4</a:t>
            </a:r>
            <a:r>
              <a:rPr lang="en-US" sz="2000" b="1" baseline="30000" dirty="0" smtClean="0"/>
              <a:t>th</a:t>
            </a:r>
            <a:r>
              <a:rPr lang="en-US" sz="2000" b="1" dirty="0" smtClean="0"/>
              <a:t> Wed)</a:t>
            </a:r>
          </a:p>
          <a:p>
            <a:pPr>
              <a:spcBef>
                <a:spcPts val="0"/>
              </a:spcBef>
              <a:defRPr/>
            </a:pPr>
            <a:r>
              <a:rPr lang="en-US" sz="1800" dirty="0" smtClean="0"/>
              <a:t>Wednesday, January 27, 7:30 </a:t>
            </a:r>
            <a:r>
              <a:rPr lang="en-US" sz="1800" dirty="0"/>
              <a:t>– </a:t>
            </a:r>
            <a:r>
              <a:rPr lang="en-US" sz="1800" dirty="0" smtClean="0"/>
              <a:t>8:15am </a:t>
            </a:r>
            <a:endParaRPr lang="en-US" sz="1800" dirty="0"/>
          </a:p>
          <a:p>
            <a:pPr>
              <a:spcBef>
                <a:spcPts val="0"/>
              </a:spcBef>
              <a:defRPr/>
            </a:pPr>
            <a:r>
              <a:rPr lang="en-US" sz="1800" dirty="0" smtClean="0"/>
              <a:t>Topic: Best Practices and Strategies for Meaningful Review of Medications Post-Discharge</a:t>
            </a:r>
          </a:p>
          <a:p>
            <a:pPr marL="0" indent="0">
              <a:spcBef>
                <a:spcPts val="0"/>
              </a:spcBef>
              <a:buNone/>
              <a:defRPr/>
            </a:pPr>
            <a:endParaRPr lang="en-US" sz="2000" b="1" dirty="0" smtClean="0"/>
          </a:p>
          <a:p>
            <a:pPr marL="0" indent="0">
              <a:spcBef>
                <a:spcPts val="0"/>
              </a:spcBef>
              <a:buNone/>
              <a:defRPr/>
            </a:pPr>
            <a:r>
              <a:rPr lang="en-US" sz="2000" b="1" dirty="0" smtClean="0"/>
              <a:t>Behavioral Health Homes (2</a:t>
            </a:r>
            <a:r>
              <a:rPr lang="en-US" sz="2000" b="1" baseline="30000" dirty="0" smtClean="0"/>
              <a:t>nd</a:t>
            </a:r>
            <a:r>
              <a:rPr lang="en-US" sz="2000" b="1" dirty="0" smtClean="0"/>
              <a:t> Tues)</a:t>
            </a:r>
          </a:p>
          <a:p>
            <a:pPr>
              <a:spcBef>
                <a:spcPts val="0"/>
              </a:spcBef>
              <a:defRPr/>
            </a:pPr>
            <a:r>
              <a:rPr lang="en-US" sz="1800" dirty="0" smtClean="0"/>
              <a:t>Tuesday, February 9, 12 – 1pm</a:t>
            </a:r>
          </a:p>
          <a:p>
            <a:pPr>
              <a:spcBef>
                <a:spcPts val="0"/>
              </a:spcBef>
              <a:defRPr/>
            </a:pPr>
            <a:r>
              <a:rPr lang="en-US" sz="1800" dirty="0" smtClean="0"/>
              <a:t>Topic: The BHH Difference: A Case Study Story</a:t>
            </a:r>
            <a:endParaRPr lang="en-US"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248400"/>
            <a:ext cx="26574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76200" y="1142999"/>
            <a:ext cx="4674476" cy="5297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defRPr/>
            </a:pPr>
            <a:r>
              <a:rPr lang="en-US" sz="2400" b="1" i="1" u="sng" dirty="0" smtClean="0"/>
              <a:t>Learning Sessions</a:t>
            </a:r>
            <a:endParaRPr lang="en-US" sz="2000" b="1" i="1" u="sng" dirty="0" smtClean="0"/>
          </a:p>
          <a:p>
            <a:pPr>
              <a:spcBef>
                <a:spcPts val="0"/>
              </a:spcBef>
              <a:defRPr/>
            </a:pPr>
            <a:r>
              <a:rPr lang="en-US" sz="2000" b="1" dirty="0" smtClean="0"/>
              <a:t>PCMH/Health Homes: February 5, 2016</a:t>
            </a:r>
          </a:p>
          <a:p>
            <a:pPr lvl="1">
              <a:spcBef>
                <a:spcPts val="0"/>
              </a:spcBef>
              <a:defRPr/>
            </a:pPr>
            <a:r>
              <a:rPr lang="en-US" sz="1600" dirty="0" smtClean="0"/>
              <a:t>Overview</a:t>
            </a:r>
            <a:r>
              <a:rPr lang="en-US" sz="1600" dirty="0"/>
              <a:t>: “Basics to Breakthroughs in Primary Care Transformation</a:t>
            </a:r>
            <a:r>
              <a:rPr lang="en-US" sz="1600" dirty="0" smtClean="0"/>
              <a:t>”</a:t>
            </a:r>
          </a:p>
          <a:p>
            <a:pPr>
              <a:spcBef>
                <a:spcPts val="0"/>
              </a:spcBef>
              <a:defRPr/>
            </a:pPr>
            <a:r>
              <a:rPr lang="en-US" sz="2000" b="1" dirty="0" smtClean="0"/>
              <a:t>Behavioral Health Homes: February 25, 2016</a:t>
            </a:r>
          </a:p>
          <a:p>
            <a:pPr lvl="1">
              <a:spcBef>
                <a:spcPts val="0"/>
              </a:spcBef>
              <a:defRPr/>
            </a:pPr>
            <a:r>
              <a:rPr lang="en-US" sz="1600" dirty="0" smtClean="0"/>
              <a:t>Overview: “Believe in the Magic of Integrated Care”</a:t>
            </a:r>
          </a:p>
          <a:p>
            <a:pPr>
              <a:spcBef>
                <a:spcPts val="0"/>
              </a:spcBef>
              <a:defRPr/>
            </a:pPr>
            <a:r>
              <a:rPr lang="en-US" sz="2000" b="1" dirty="0" smtClean="0"/>
              <a:t>June 3, 2016 – Regional Session</a:t>
            </a:r>
          </a:p>
          <a:p>
            <a:pPr lvl="1">
              <a:spcBef>
                <a:spcPts val="0"/>
              </a:spcBef>
              <a:defRPr/>
            </a:pPr>
            <a:r>
              <a:rPr lang="en-US" sz="1600" i="1" dirty="0" smtClean="0"/>
              <a:t>Potentially combined PCMH/Health Homes and Behavioral Health Homes</a:t>
            </a:r>
          </a:p>
          <a:p>
            <a:pPr lvl="1">
              <a:spcBef>
                <a:spcPts val="0"/>
              </a:spcBef>
              <a:defRPr/>
            </a:pPr>
            <a:r>
              <a:rPr lang="en-US" sz="1600" dirty="0" smtClean="0"/>
              <a:t>Proposed Overview: Quality in Integrated Care – Looking for Indicators</a:t>
            </a:r>
          </a:p>
          <a:p>
            <a:pPr>
              <a:spcBef>
                <a:spcPts val="0"/>
              </a:spcBef>
              <a:defRPr/>
            </a:pPr>
            <a:r>
              <a:rPr lang="en-US" sz="2000" b="1" dirty="0" smtClean="0"/>
              <a:t>September 29, 2016</a:t>
            </a:r>
          </a:p>
          <a:p>
            <a:pPr lvl="1">
              <a:spcBef>
                <a:spcPts val="0"/>
              </a:spcBef>
              <a:defRPr/>
            </a:pPr>
            <a:r>
              <a:rPr lang="en-US" sz="1600" i="1" dirty="0" smtClean="0"/>
              <a:t>Combined session of PCMH/Health Homes and Behavioral Health Homes</a:t>
            </a:r>
          </a:p>
          <a:p>
            <a:pPr lvl="1">
              <a:spcBef>
                <a:spcPts val="0"/>
              </a:spcBef>
              <a:defRPr/>
            </a:pPr>
            <a:r>
              <a:rPr lang="en-US" sz="1600" dirty="0" smtClean="0"/>
              <a:t>Proposed Overview: “Successes and Strategies of PCMH/Health Homes and BHHOs”</a:t>
            </a:r>
          </a:p>
          <a:p>
            <a:pPr marL="457200" lvl="1" indent="0">
              <a:spcBef>
                <a:spcPts val="0"/>
              </a:spcBef>
              <a:buNone/>
              <a:defRPr/>
            </a:pPr>
            <a:endParaRPr lang="en-US" sz="1600" dirty="0"/>
          </a:p>
        </p:txBody>
      </p:sp>
      <p:cxnSp>
        <p:nvCxnSpPr>
          <p:cNvPr id="6" name="Straight Connector 5"/>
          <p:cNvCxnSpPr/>
          <p:nvPr/>
        </p:nvCxnSpPr>
        <p:spPr>
          <a:xfrm>
            <a:off x="4800600" y="1142999"/>
            <a:ext cx="0" cy="5297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64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of </a:t>
            </a:r>
            <a:r>
              <a:rPr lang="en-US" b="1" dirty="0" smtClean="0">
                <a:solidFill>
                  <a:schemeClr val="tx1"/>
                </a:solidFill>
              </a:rPr>
              <a:t>Learning </a:t>
            </a:r>
            <a:r>
              <a:rPr lang="en-US" b="1" dirty="0" err="1" smtClean="0">
                <a:solidFill>
                  <a:schemeClr val="tx1"/>
                </a:solidFill>
              </a:rPr>
              <a:t>Collaboratives</a:t>
            </a:r>
            <a:endParaRPr lang="en-US" b="1" dirty="0">
              <a:solidFill>
                <a:schemeClr val="tx1"/>
              </a:solidFill>
            </a:endParaRPr>
          </a:p>
        </p:txBody>
      </p:sp>
      <p:sp>
        <p:nvSpPr>
          <p:cNvPr id="3" name="Content Placeholder 2"/>
          <p:cNvSpPr>
            <a:spLocks noGrp="1"/>
          </p:cNvSpPr>
          <p:nvPr>
            <p:ph sz="quarter" idx="1"/>
          </p:nvPr>
        </p:nvSpPr>
        <p:spPr>
          <a:xfrm>
            <a:off x="457200" y="1570037"/>
            <a:ext cx="8229600" cy="4525963"/>
          </a:xfrm>
        </p:spPr>
        <p:txBody>
          <a:bodyPr>
            <a:normAutofit fontScale="92500"/>
          </a:bodyPr>
          <a:lstStyle/>
          <a:p>
            <a:r>
              <a:rPr lang="en-US" dirty="0" smtClean="0"/>
              <a:t>Educational and technical support </a:t>
            </a:r>
            <a:r>
              <a:rPr lang="en-US" dirty="0" err="1" smtClean="0"/>
              <a:t>support</a:t>
            </a:r>
            <a:r>
              <a:rPr lang="en-US" dirty="0" smtClean="0"/>
              <a:t> to PCMH/HH practices and BHH organizations </a:t>
            </a:r>
          </a:p>
          <a:p>
            <a:r>
              <a:rPr lang="en-US" dirty="0" smtClean="0"/>
              <a:t>Focus on transformation using 10 Core Expectations, outcome of reducing readmissions, and continuous quality improvement</a:t>
            </a:r>
          </a:p>
          <a:p>
            <a:r>
              <a:rPr lang="en-US" dirty="0" smtClean="0"/>
              <a:t>Provide opportunities for peer-to-peer and interdisciplinary learning and collaboration to achieve and maintain true person-centered, team-based care </a:t>
            </a:r>
          </a:p>
          <a:p>
            <a:pPr marL="274638" lvl="1" indent="0">
              <a:buNone/>
            </a:pP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248400"/>
            <a:ext cx="2663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79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t>Learning Collaboratives: </a:t>
            </a:r>
            <a:br>
              <a:rPr lang="en-US" b="1" dirty="0" smtClean="0"/>
            </a:br>
            <a:r>
              <a:rPr lang="en-US" b="1" dirty="0" smtClean="0"/>
              <a:t>Initial Focus on </a:t>
            </a:r>
            <a:r>
              <a:rPr lang="en-US" b="1" dirty="0"/>
              <a:t>K</a:t>
            </a:r>
            <a:r>
              <a:rPr lang="en-US" b="1" dirty="0" smtClean="0"/>
              <a:t>ey Process Changes</a:t>
            </a:r>
            <a:endParaRPr lang="en-US" b="1" dirty="0"/>
          </a:p>
        </p:txBody>
      </p:sp>
      <p:sp>
        <p:nvSpPr>
          <p:cNvPr id="4" name="Slide Number Placeholder 3"/>
          <p:cNvSpPr>
            <a:spLocks noGrp="1"/>
          </p:cNvSpPr>
          <p:nvPr>
            <p:ph type="sldNum" sz="quarter" idx="12"/>
          </p:nvPr>
        </p:nvSpPr>
        <p:spPr/>
        <p:txBody>
          <a:bodyPr/>
          <a:lstStyle/>
          <a:p>
            <a:pPr>
              <a:defRPr/>
            </a:pPr>
            <a:fld id="{75B3D02A-57EC-456C-A1DD-CD1E4299988B}" type="slidenum">
              <a:rPr lang="en-US" smtClean="0"/>
              <a:pPr>
                <a:defRPr/>
              </a:pPr>
              <a:t>3</a:t>
            </a:fld>
            <a:endParaRPr lang="en-US"/>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1819275"/>
            <a:ext cx="463550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248400"/>
            <a:ext cx="2663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83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PCMH/HH Learning Collaborative</a:t>
            </a:r>
            <a:endParaRPr lang="en-US" b="1" dirty="0">
              <a:solidFill>
                <a:schemeClr val="tx1"/>
              </a:solidFill>
            </a:endParaRPr>
          </a:p>
        </p:txBody>
      </p:sp>
      <p:sp>
        <p:nvSpPr>
          <p:cNvPr id="3" name="Content Placeholder 2"/>
          <p:cNvSpPr>
            <a:spLocks noGrp="1"/>
          </p:cNvSpPr>
          <p:nvPr>
            <p:ph sz="quarter" idx="1"/>
          </p:nvPr>
        </p:nvSpPr>
        <p:spPr/>
        <p:txBody>
          <a:bodyPr>
            <a:normAutofit lnSpcReduction="10000"/>
          </a:bodyPr>
          <a:lstStyle/>
          <a:p>
            <a:r>
              <a:rPr lang="en-US" dirty="0" smtClean="0"/>
              <a:t>Maine Quality Counts Patient Centered Medical Home Initiative</a:t>
            </a:r>
          </a:p>
          <a:p>
            <a:pPr lvl="1"/>
            <a:r>
              <a:rPr lang="en-US" dirty="0" smtClean="0"/>
              <a:t>2009: Pilot began with 26 practices</a:t>
            </a:r>
          </a:p>
          <a:p>
            <a:pPr lvl="1"/>
            <a:r>
              <a:rPr lang="en-US" dirty="0" smtClean="0"/>
              <a:t>December 2015:  170+ participating primary care practices across the state</a:t>
            </a:r>
          </a:p>
          <a:p>
            <a:pPr lvl="1"/>
            <a:r>
              <a:rPr lang="en-US" dirty="0" smtClean="0"/>
              <a:t>Goals:</a:t>
            </a:r>
          </a:p>
          <a:p>
            <a:pPr lvl="2"/>
            <a:r>
              <a:rPr lang="en-US" dirty="0" smtClean="0"/>
              <a:t>Improve care</a:t>
            </a:r>
          </a:p>
          <a:p>
            <a:pPr lvl="2"/>
            <a:r>
              <a:rPr lang="en-US" dirty="0" smtClean="0"/>
              <a:t>Reduce overall health care costs </a:t>
            </a:r>
          </a:p>
          <a:p>
            <a:pPr marL="914400" lvl="2" indent="0">
              <a:buNone/>
            </a:pPr>
            <a:r>
              <a:rPr lang="en-US" dirty="0" smtClean="0"/>
              <a:t>Through supporting practice teams in providing team-based, patient centered care </a:t>
            </a:r>
          </a:p>
          <a:p>
            <a:pPr lvl="2"/>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a:p>
            <a:pPr lvl="1"/>
            <a:endParaRPr lang="en-US" dirty="0" smtClean="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6172200"/>
            <a:ext cx="2663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2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57200" y="1371600"/>
            <a:ext cx="8229600" cy="5105400"/>
          </a:xfrm>
        </p:spPr>
        <p:txBody>
          <a:bodyPr/>
          <a:lstStyle/>
          <a:p>
            <a:pPr>
              <a:spcBef>
                <a:spcPts val="200"/>
              </a:spcBef>
            </a:pPr>
            <a:r>
              <a:rPr lang="en-US" altLang="en-US" sz="2600" dirty="0" smtClean="0"/>
              <a:t>Launched  BHHs Learning Collaborative (Apr 2014) with 26 total BHHOs</a:t>
            </a:r>
          </a:p>
          <a:p>
            <a:pPr>
              <a:spcBef>
                <a:spcPts val="200"/>
              </a:spcBef>
            </a:pPr>
            <a:r>
              <a:rPr lang="en-US" altLang="en-US" sz="2600" dirty="0" smtClean="0"/>
              <a:t>Currently supporting 29 BHHOs at 65+ sites, in 3 cohorts</a:t>
            </a:r>
          </a:p>
          <a:p>
            <a:pPr>
              <a:spcBef>
                <a:spcPts val="200"/>
              </a:spcBef>
            </a:pPr>
            <a:r>
              <a:rPr lang="en-US" altLang="en-US" sz="2600" dirty="0" smtClean="0"/>
              <a:t>Goals:</a:t>
            </a:r>
          </a:p>
          <a:p>
            <a:pPr lvl="1">
              <a:spcBef>
                <a:spcPts val="200"/>
              </a:spcBef>
            </a:pPr>
            <a:r>
              <a:rPr lang="en-US" sz="2400" dirty="0" smtClean="0"/>
              <a:t>Improve integrated care</a:t>
            </a:r>
          </a:p>
          <a:p>
            <a:pPr lvl="1">
              <a:spcBef>
                <a:spcPts val="200"/>
              </a:spcBef>
            </a:pPr>
            <a:r>
              <a:rPr lang="en-US" sz="2400" dirty="0" smtClean="0"/>
              <a:t>Increase </a:t>
            </a:r>
            <a:r>
              <a:rPr lang="en-US" sz="2400" dirty="0"/>
              <a:t>communication between health care providers, </a:t>
            </a:r>
            <a:endParaRPr lang="en-US" sz="2400" dirty="0" smtClean="0"/>
          </a:p>
          <a:p>
            <a:pPr lvl="1">
              <a:spcBef>
                <a:spcPts val="200"/>
              </a:spcBef>
            </a:pPr>
            <a:r>
              <a:rPr lang="en-US" sz="2400" dirty="0" smtClean="0"/>
              <a:t>greater </a:t>
            </a:r>
            <a:r>
              <a:rPr lang="en-US" sz="2400" dirty="0"/>
              <a:t>use of preventive services, community supports, and self-management tools for adults with Serious Mental Illness and children with Serious Emotional Disturbance</a:t>
            </a:r>
            <a:r>
              <a:rPr lang="en-US" sz="2400" dirty="0" smtClean="0"/>
              <a:t>.</a:t>
            </a:r>
          </a:p>
          <a:p>
            <a:pPr marL="457200" lvl="1" indent="0">
              <a:spcBef>
                <a:spcPts val="200"/>
              </a:spcBef>
              <a:buNone/>
            </a:pPr>
            <a:r>
              <a:rPr lang="en-US" sz="2400" dirty="0" smtClean="0"/>
              <a:t>By providing Quality Improvement support to BHHOs</a:t>
            </a:r>
            <a:endParaRPr lang="en-US" sz="2400" dirty="0"/>
          </a:p>
          <a:p>
            <a:pPr lvl="1">
              <a:spcBef>
                <a:spcPts val="200"/>
              </a:spcBef>
            </a:pPr>
            <a:endParaRPr lang="en-US" altLang="en-US" sz="2200" dirty="0" smtClean="0"/>
          </a:p>
          <a:p>
            <a:pPr lvl="1">
              <a:spcBef>
                <a:spcPts val="200"/>
              </a:spcBef>
            </a:pPr>
            <a:endParaRPr lang="en-US" altLang="en-US" sz="2200" dirty="0" smtClean="0"/>
          </a:p>
        </p:txBody>
      </p:sp>
      <p:sp>
        <p:nvSpPr>
          <p:cNvPr id="5" name="Slide Number Placeholder 2"/>
          <p:cNvSpPr>
            <a:spLocks noGrp="1"/>
          </p:cNvSpPr>
          <p:nvPr>
            <p:ph type="sldNum" sz="quarter" idx="12"/>
          </p:nvPr>
        </p:nvSpPr>
        <p:spPr>
          <a:xfrm>
            <a:off x="6629400" y="6248400"/>
            <a:ext cx="2133600" cy="365125"/>
          </a:xfrm>
        </p:spPr>
        <p:txBody>
          <a:bodyPr/>
          <a:lstStyle/>
          <a:p>
            <a:pPr>
              <a:defRPr/>
            </a:pPr>
            <a:fld id="{50C12E66-E19D-4B62-800E-0090B6B56780}" type="slidenum">
              <a:rPr lang="en-US" sz="1800" smtClean="0">
                <a:solidFill>
                  <a:schemeClr val="bg1"/>
                </a:solidFill>
              </a:rPr>
              <a:pPr>
                <a:defRPr/>
              </a:pPr>
              <a:t>5</a:t>
            </a:fld>
            <a:endParaRPr lang="en-US" sz="1800" dirty="0">
              <a:solidFill>
                <a:schemeClr val="bg1"/>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172200"/>
            <a:ext cx="2663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511175" y="152400"/>
            <a:ext cx="8229600" cy="1143000"/>
          </a:xfrm>
        </p:spPr>
        <p:txBody>
          <a:bodyPr>
            <a:normAutofit/>
          </a:bodyPr>
          <a:lstStyle/>
          <a:p>
            <a:pPr>
              <a:defRPr/>
            </a:pPr>
            <a:r>
              <a:rPr lang="en-US" altLang="en-US" b="1" dirty="0" smtClean="0"/>
              <a:t>BHH Learning Collaborative</a:t>
            </a:r>
          </a:p>
        </p:txBody>
      </p:sp>
    </p:spTree>
    <p:extLst>
      <p:ext uri="{BB962C8B-B14F-4D97-AF65-F5344CB8AC3E}">
        <p14:creationId xmlns:p14="http://schemas.microsoft.com/office/powerpoint/2010/main" val="300226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PCMH/HH and BHH </a:t>
            </a:r>
            <a:br>
              <a:rPr lang="en-US" b="1" dirty="0" smtClean="0">
                <a:solidFill>
                  <a:schemeClr val="tx1"/>
                </a:solidFill>
              </a:rPr>
            </a:br>
            <a:r>
              <a:rPr lang="en-US" b="1" dirty="0" smtClean="0">
                <a:solidFill>
                  <a:schemeClr val="tx1"/>
                </a:solidFill>
              </a:rPr>
              <a:t>Learning </a:t>
            </a:r>
            <a:r>
              <a:rPr lang="en-US" b="1" dirty="0" err="1" smtClean="0">
                <a:solidFill>
                  <a:schemeClr val="tx1"/>
                </a:solidFill>
              </a:rPr>
              <a:t>Collaboratives</a:t>
            </a:r>
            <a:endParaRPr lang="en-US" b="1" dirty="0">
              <a:solidFill>
                <a:schemeClr val="tx1"/>
              </a:solidFill>
            </a:endParaRPr>
          </a:p>
        </p:txBody>
      </p:sp>
      <p:sp>
        <p:nvSpPr>
          <p:cNvPr id="3" name="Content Placeholder 2"/>
          <p:cNvSpPr>
            <a:spLocks noGrp="1"/>
          </p:cNvSpPr>
          <p:nvPr>
            <p:ph sz="half" idx="1"/>
          </p:nvPr>
        </p:nvSpPr>
        <p:spPr>
          <a:xfrm>
            <a:off x="381000" y="2133600"/>
            <a:ext cx="4724400" cy="3505200"/>
          </a:xfrm>
        </p:spPr>
        <p:txBody>
          <a:bodyPr>
            <a:normAutofit/>
          </a:bodyPr>
          <a:lstStyle/>
          <a:p>
            <a:r>
              <a:rPr lang="en-US" sz="2400" dirty="0" smtClean="0"/>
              <a:t>Monthly Webinars</a:t>
            </a:r>
          </a:p>
          <a:p>
            <a:r>
              <a:rPr lang="en-US" sz="2400" dirty="0" smtClean="0"/>
              <a:t>Learning Sessions: 3x/</a:t>
            </a:r>
            <a:r>
              <a:rPr lang="en-US" sz="2400" dirty="0" err="1" smtClean="0"/>
              <a:t>yr</a:t>
            </a:r>
            <a:endParaRPr lang="en-US" sz="2400" dirty="0" smtClean="0"/>
          </a:p>
          <a:p>
            <a:r>
              <a:rPr lang="en-US" sz="2400" dirty="0" smtClean="0"/>
              <a:t>Regional Forums (Primary Care &amp; Medical Neighborhood): 2x/</a:t>
            </a:r>
            <a:r>
              <a:rPr lang="en-US" sz="2400" dirty="0" err="1" smtClean="0"/>
              <a:t>yr</a:t>
            </a:r>
            <a:endParaRPr lang="en-US" sz="2400" dirty="0"/>
          </a:p>
          <a:p>
            <a:r>
              <a:rPr lang="en-US" sz="2400" dirty="0" smtClean="0"/>
              <a:t>Monthly e-Newsletters</a:t>
            </a:r>
          </a:p>
          <a:p>
            <a:r>
              <a:rPr lang="en-US" sz="2400" dirty="0" smtClean="0"/>
              <a:t>Online resources and tools</a:t>
            </a:r>
          </a:p>
          <a:p>
            <a:r>
              <a:rPr lang="en-US" sz="2400" dirty="0" smtClean="0"/>
              <a:t>On-site Quality Improvement Support</a:t>
            </a:r>
          </a:p>
        </p:txBody>
      </p:sp>
      <p:pic>
        <p:nvPicPr>
          <p:cNvPr id="7"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6074" t="6796" r="40121" b="16893"/>
          <a:stretch/>
        </p:blipFill>
        <p:spPr bwMode="auto">
          <a:xfrm>
            <a:off x="5105400" y="1497724"/>
            <a:ext cx="3893934" cy="494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707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Webinars </a:t>
            </a:r>
            <a:endParaRPr lang="en-US" b="1" dirty="0">
              <a:solidFill>
                <a:schemeClr val="tx1"/>
              </a:solidFill>
            </a:endParaRPr>
          </a:p>
        </p:txBody>
      </p:sp>
      <p:sp>
        <p:nvSpPr>
          <p:cNvPr id="3" name="Content Placeholder 2"/>
          <p:cNvSpPr>
            <a:spLocks noGrp="1"/>
          </p:cNvSpPr>
          <p:nvPr>
            <p:ph sz="quarter" idx="1"/>
          </p:nvPr>
        </p:nvSpPr>
        <p:spPr>
          <a:xfrm>
            <a:off x="457200" y="1295400"/>
            <a:ext cx="8229600" cy="4525963"/>
          </a:xfrm>
        </p:spPr>
        <p:txBody>
          <a:bodyPr>
            <a:normAutofit fontScale="92500" lnSpcReduction="20000"/>
          </a:bodyPr>
          <a:lstStyle/>
          <a:p>
            <a:r>
              <a:rPr lang="en-US" b="1" dirty="0" smtClean="0"/>
              <a:t>Monthly </a:t>
            </a:r>
            <a:endParaRPr lang="en-US" dirty="0" smtClean="0"/>
          </a:p>
          <a:p>
            <a:r>
              <a:rPr lang="en-US" dirty="0" smtClean="0"/>
              <a:t>Responds to evaluation findings by maximizing practice peer sharing, best practices</a:t>
            </a:r>
          </a:p>
          <a:p>
            <a:r>
              <a:rPr lang="en-US" dirty="0" smtClean="0"/>
              <a:t>Features guest speakers/content experts</a:t>
            </a:r>
          </a:p>
          <a:p>
            <a:r>
              <a:rPr lang="en-US" dirty="0" smtClean="0"/>
              <a:t>“On the ground” practice/organization sharing of best practices, promising strategies</a:t>
            </a:r>
          </a:p>
          <a:p>
            <a:r>
              <a:rPr lang="en-US" dirty="0" smtClean="0"/>
              <a:t>Opportunity for Q &amp; A, peer to peer learning</a:t>
            </a:r>
          </a:p>
          <a:p>
            <a:r>
              <a:rPr lang="en-US" dirty="0" smtClean="0"/>
              <a:t>Presentation and audio recordings online</a:t>
            </a:r>
          </a:p>
          <a:p>
            <a:r>
              <a:rPr lang="en-US" dirty="0" smtClean="0"/>
              <a:t>Podcast of webinar available 48 hours following live webinar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248400"/>
            <a:ext cx="26574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19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Sessions</a:t>
            </a:r>
            <a:endParaRPr lang="en-US" b="1" dirty="0">
              <a:solidFill>
                <a:schemeClr val="tx1"/>
              </a:solidFill>
            </a:endParaRPr>
          </a:p>
        </p:txBody>
      </p:sp>
      <p:sp>
        <p:nvSpPr>
          <p:cNvPr id="3" name="Content Placeholder 2"/>
          <p:cNvSpPr>
            <a:spLocks noGrp="1"/>
          </p:cNvSpPr>
          <p:nvPr>
            <p:ph sz="quarter" idx="1"/>
          </p:nvPr>
        </p:nvSpPr>
        <p:spPr/>
        <p:txBody>
          <a:bodyPr>
            <a:normAutofit lnSpcReduction="10000"/>
          </a:bodyPr>
          <a:lstStyle/>
          <a:p>
            <a:r>
              <a:rPr lang="en-US" dirty="0" smtClean="0"/>
              <a:t>Occur 3 times per year</a:t>
            </a:r>
          </a:p>
          <a:p>
            <a:r>
              <a:rPr lang="en-US" dirty="0" smtClean="0"/>
              <a:t>All-day learning event</a:t>
            </a:r>
          </a:p>
          <a:p>
            <a:pPr lvl="1"/>
            <a:r>
              <a:rPr lang="en-US" dirty="0" smtClean="0"/>
              <a:t>Keynote presentations</a:t>
            </a:r>
            <a:endParaRPr lang="en-US" dirty="0"/>
          </a:p>
          <a:p>
            <a:pPr lvl="1"/>
            <a:r>
              <a:rPr lang="en-US" dirty="0" smtClean="0"/>
              <a:t>Breakout sessions</a:t>
            </a:r>
          </a:p>
          <a:p>
            <a:pPr lvl="1"/>
            <a:r>
              <a:rPr lang="en-US" dirty="0" smtClean="0"/>
              <a:t>Networking opportunities</a:t>
            </a:r>
          </a:p>
          <a:p>
            <a:pPr lvl="1"/>
            <a:r>
              <a:rPr lang="en-US" dirty="0" smtClean="0"/>
              <a:t>Peer-Peer learning opportunities</a:t>
            </a:r>
            <a:endParaRPr lang="en-US" dirty="0"/>
          </a:p>
          <a:p>
            <a:r>
              <a:rPr lang="en-US" dirty="0" smtClean="0"/>
              <a:t>Can bring up to 5 team members and 2+ patient partners/consumers</a:t>
            </a:r>
          </a:p>
          <a:p>
            <a:r>
              <a:rPr lang="en-US" dirty="0" smtClean="0"/>
              <a:t>Evaluation required in order to receive CME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6248400"/>
            <a:ext cx="26574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69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PCMH/HH Learning Collaborative</a:t>
            </a:r>
            <a:endParaRPr lang="en-US" b="1" dirty="0">
              <a:solidFill>
                <a:schemeClr val="tx1"/>
              </a:solidFill>
            </a:endParaRPr>
          </a:p>
        </p:txBody>
      </p:sp>
      <p:sp>
        <p:nvSpPr>
          <p:cNvPr id="3" name="Content Placeholder 2"/>
          <p:cNvSpPr>
            <a:spLocks noGrp="1"/>
          </p:cNvSpPr>
          <p:nvPr>
            <p:ph sz="quarter" idx="1"/>
          </p:nvPr>
        </p:nvSpPr>
        <p:spPr>
          <a:xfrm>
            <a:off x="304800" y="1447800"/>
            <a:ext cx="8503920" cy="4572000"/>
          </a:xfrm>
        </p:spPr>
        <p:txBody>
          <a:bodyPr>
            <a:normAutofit/>
          </a:bodyPr>
          <a:lstStyle/>
          <a:p>
            <a:r>
              <a:rPr lang="en-US" b="1" dirty="0" smtClean="0"/>
              <a:t>Regional Forums</a:t>
            </a:r>
          </a:p>
          <a:p>
            <a:pPr lvl="1"/>
            <a:r>
              <a:rPr lang="en-US" dirty="0" smtClean="0"/>
              <a:t>Held in 6 locations across state: </a:t>
            </a:r>
            <a:endParaRPr lang="en-US" dirty="0"/>
          </a:p>
          <a:p>
            <a:pPr lvl="2"/>
            <a:r>
              <a:rPr lang="en-US" dirty="0" smtClean="0"/>
              <a:t>Presque Isle, </a:t>
            </a:r>
            <a:r>
              <a:rPr lang="en-US" dirty="0" err="1" smtClean="0"/>
              <a:t>Orono</a:t>
            </a:r>
            <a:r>
              <a:rPr lang="en-US" dirty="0" smtClean="0"/>
              <a:t>, </a:t>
            </a:r>
            <a:r>
              <a:rPr lang="en-US" dirty="0" err="1" smtClean="0"/>
              <a:t>Machias</a:t>
            </a:r>
            <a:r>
              <a:rPr lang="en-US" dirty="0" smtClean="0"/>
              <a:t> Lewiston, Augusta, Portland</a:t>
            </a:r>
          </a:p>
          <a:p>
            <a:pPr marL="514350" lvl="1" indent="0">
              <a:buNone/>
            </a:pPr>
            <a:r>
              <a:rPr lang="en-US" dirty="0" smtClean="0"/>
              <a:t>- Focus on improving care transitions in the medical      	neighborhood</a:t>
            </a:r>
          </a:p>
          <a:p>
            <a:pPr lvl="2"/>
            <a:r>
              <a:rPr lang="en-US" dirty="0" smtClean="0"/>
              <a:t>Content expert, typically from each region, presents and partakes in small group discussions, change idea activities</a:t>
            </a:r>
          </a:p>
          <a:p>
            <a:pPr lvl="2"/>
            <a:r>
              <a:rPr lang="en-US" dirty="0" smtClean="0"/>
              <a:t>Brings together practices, patient partners, and their medical neighborhood partners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248400"/>
            <a:ext cx="26574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98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1176</Words>
  <Application>Microsoft Office PowerPoint</Application>
  <PresentationFormat>On-screen Show (4:3)</PresentationFormat>
  <Paragraphs>171</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Purpose of Learning Collaboratives</vt:lpstr>
      <vt:lpstr>Learning Collaboratives:  Initial Focus on Key Process Changes</vt:lpstr>
      <vt:lpstr>PCMH/HH Learning Collaborative</vt:lpstr>
      <vt:lpstr>BHH Learning Collaborative</vt:lpstr>
      <vt:lpstr>PCMH/HH and BHH  Learning Collaboratives</vt:lpstr>
      <vt:lpstr>Webinars </vt:lpstr>
      <vt:lpstr>Learning Sessions</vt:lpstr>
      <vt:lpstr>PCMH/HH Learning Collaborative</vt:lpstr>
      <vt:lpstr>PowerPoint Presentation</vt:lpstr>
      <vt:lpstr>Utilizing a Checklist</vt:lpstr>
      <vt:lpstr>Learning Session Guide for Attendees</vt:lpstr>
      <vt:lpstr>Examples of Using Feedback for Learning Collaborative Design</vt:lpstr>
      <vt:lpstr>Examples of Using Feedback for Learning Collaborative Design</vt:lpstr>
      <vt:lpstr>Upcoming Activities in 2016</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Soule</dc:creator>
  <cp:lastModifiedBy>Liz Miller</cp:lastModifiedBy>
  <cp:revision>30</cp:revision>
  <dcterms:created xsi:type="dcterms:W3CDTF">2016-01-14T16:41:59Z</dcterms:created>
  <dcterms:modified xsi:type="dcterms:W3CDTF">2016-01-27T04:38:40Z</dcterms:modified>
</cp:coreProperties>
</file>